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1"/>
  </p:notesMasterIdLst>
  <p:sldIdLst>
    <p:sldId id="314" r:id="rId5"/>
    <p:sldId id="296" r:id="rId6"/>
    <p:sldId id="297" r:id="rId7"/>
    <p:sldId id="315" r:id="rId8"/>
    <p:sldId id="347" r:id="rId9"/>
    <p:sldId id="316" r:id="rId10"/>
    <p:sldId id="317" r:id="rId11"/>
    <p:sldId id="349" r:id="rId12"/>
    <p:sldId id="348" r:id="rId13"/>
    <p:sldId id="318" r:id="rId14"/>
    <p:sldId id="298" r:id="rId15"/>
    <p:sldId id="319" r:id="rId16"/>
    <p:sldId id="326" r:id="rId17"/>
    <p:sldId id="320" r:id="rId18"/>
    <p:sldId id="321" r:id="rId19"/>
    <p:sldId id="278" r:id="rId20"/>
    <p:sldId id="322" r:id="rId21"/>
    <p:sldId id="306" r:id="rId22"/>
    <p:sldId id="327" r:id="rId23"/>
    <p:sldId id="344" r:id="rId24"/>
    <p:sldId id="330" r:id="rId25"/>
    <p:sldId id="328" r:id="rId26"/>
    <p:sldId id="323" r:id="rId27"/>
    <p:sldId id="324" r:id="rId28"/>
    <p:sldId id="325" r:id="rId29"/>
    <p:sldId id="329" r:id="rId30"/>
    <p:sldId id="346" r:id="rId31"/>
    <p:sldId id="331" r:id="rId32"/>
    <p:sldId id="332" r:id="rId33"/>
    <p:sldId id="333" r:id="rId34"/>
    <p:sldId id="273" r:id="rId35"/>
    <p:sldId id="275" r:id="rId36"/>
    <p:sldId id="276" r:id="rId37"/>
    <p:sldId id="277" r:id="rId38"/>
    <p:sldId id="343" r:id="rId39"/>
    <p:sldId id="351" r:id="rId40"/>
    <p:sldId id="345" r:id="rId41"/>
    <p:sldId id="336" r:id="rId42"/>
    <p:sldId id="337" r:id="rId43"/>
    <p:sldId id="342" r:id="rId44"/>
    <p:sldId id="341" r:id="rId45"/>
    <p:sldId id="338" r:id="rId46"/>
    <p:sldId id="339" r:id="rId47"/>
    <p:sldId id="340" r:id="rId48"/>
    <p:sldId id="334" r:id="rId49"/>
    <p:sldId id="350"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80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4" autoAdjust="0"/>
    <p:restoredTop sz="94660"/>
  </p:normalViewPr>
  <p:slideViewPr>
    <p:cSldViewPr snapToGrid="0">
      <p:cViewPr varScale="1">
        <p:scale>
          <a:sx n="63" d="100"/>
          <a:sy n="63" d="100"/>
        </p:scale>
        <p:origin x="7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8ED6D-12A0-4712-86C8-C2DBEAD218B2}" type="datetimeFigureOut">
              <a:rPr lang="en-GB" smtClean="0"/>
              <a:t>18/01/2024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B4F9C8-D8CF-4081-821D-5F456EEB9C43}" type="slidenum">
              <a:rPr lang="en-GB" smtClean="0"/>
              <a:t>‹#›</a:t>
            </a:fld>
            <a:endParaRPr lang="en-GB"/>
          </a:p>
        </p:txBody>
      </p:sp>
    </p:spTree>
    <p:extLst>
      <p:ext uri="{BB962C8B-B14F-4D97-AF65-F5344CB8AC3E}">
        <p14:creationId xmlns:p14="http://schemas.microsoft.com/office/powerpoint/2010/main" val="203604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15</a:t>
            </a:fld>
            <a:endParaRPr lang="en-GB" dirty="0"/>
          </a:p>
        </p:txBody>
      </p:sp>
    </p:spTree>
    <p:extLst>
      <p:ext uri="{BB962C8B-B14F-4D97-AF65-F5344CB8AC3E}">
        <p14:creationId xmlns:p14="http://schemas.microsoft.com/office/powerpoint/2010/main" val="3884606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BD620A41-E24B-401A-9F5A-D96E943F4B57}" type="slidenum">
              <a:rPr lang="en-GB" smtClean="0"/>
              <a:pPr>
                <a:defRPr/>
              </a:pPr>
              <a:t>16</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17</a:t>
            </a:fld>
            <a:endParaRPr lang="en-GB" dirty="0"/>
          </a:p>
        </p:txBody>
      </p:sp>
    </p:spTree>
    <p:extLst>
      <p:ext uri="{BB962C8B-B14F-4D97-AF65-F5344CB8AC3E}">
        <p14:creationId xmlns:p14="http://schemas.microsoft.com/office/powerpoint/2010/main" val="81593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Courier New" panose="02070309020205020404" pitchFamily="49" charset="0"/>
              <a:buChar char="o"/>
              <a:defRPr/>
            </a:pPr>
            <a:r>
              <a:rPr lang="en-GB" dirty="0"/>
              <a:t>A normal vaginal discharge consists of about a teaspoon (4 millilitres) a day that is white or transparent, thick to thin, and odourless.</a:t>
            </a:r>
          </a:p>
          <a:p>
            <a:pPr marL="171450" indent="-171450">
              <a:buFont typeface="Courier New" panose="02070309020205020404" pitchFamily="49" charset="0"/>
              <a:buChar char="o"/>
              <a:defRPr/>
            </a:pPr>
            <a:endParaRPr lang="en-GB" dirty="0"/>
          </a:p>
          <a:p>
            <a:pPr marL="171450" indent="-171450">
              <a:buFont typeface="Courier New" panose="02070309020205020404" pitchFamily="49" charset="0"/>
              <a:buChar char="o"/>
              <a:defRPr/>
            </a:pPr>
            <a:r>
              <a:rPr lang="en-GB" dirty="0"/>
              <a:t>This fluid flows out of your vagina every day, and is actually a sign that your vagina is healthy! The discharge that comes from your vagina is your vagina's way of keeping itself healthy and clean, by carrying out old cells, as well as to keep itself lubricated and free from infection. </a:t>
            </a:r>
          </a:p>
          <a:p>
            <a:pPr>
              <a:buFont typeface="Courier New" panose="02070309020205020404" pitchFamily="49" charset="0"/>
              <a:buNone/>
              <a:defRPr/>
            </a:pPr>
            <a:endParaRPr lang="en-GB" dirty="0"/>
          </a:p>
          <a:p>
            <a:pPr>
              <a:buFont typeface="Courier New" panose="02070309020205020404" pitchFamily="49" charset="0"/>
              <a:buNone/>
              <a:defRPr/>
            </a:pPr>
            <a:endParaRPr lang="en-GB" dirty="0"/>
          </a:p>
          <a:p>
            <a:pPr marL="171450" indent="-171450">
              <a:buFont typeface="Courier New" panose="02070309020205020404" pitchFamily="49" charset="0"/>
              <a:buChar char="o"/>
              <a:defRPr/>
            </a:pPr>
            <a:endParaRPr lang="en-GB" dirty="0"/>
          </a:p>
        </p:txBody>
      </p:sp>
      <p:sp>
        <p:nvSpPr>
          <p:cNvPr id="4" name="Slide Number Placeholder 3"/>
          <p:cNvSpPr>
            <a:spLocks noGrp="1"/>
          </p:cNvSpPr>
          <p:nvPr>
            <p:ph type="sldNum" sz="quarter" idx="5"/>
          </p:nvPr>
        </p:nvSpPr>
        <p:spPr/>
        <p:txBody>
          <a:bodyPr/>
          <a:lstStyle/>
          <a:p>
            <a:pPr>
              <a:defRPr/>
            </a:pPr>
            <a:fld id="{F43179E9-AF4D-4B18-8A9A-7BE256FAAAE5}" type="slidenum">
              <a:rPr lang="en-GB" smtClean="0"/>
              <a:pPr>
                <a:defRPr/>
              </a:pPr>
              <a:t>18</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19</a:t>
            </a:fld>
            <a:endParaRPr lang="en-GB" dirty="0"/>
          </a:p>
        </p:txBody>
      </p:sp>
    </p:spTree>
    <p:extLst>
      <p:ext uri="{BB962C8B-B14F-4D97-AF65-F5344CB8AC3E}">
        <p14:creationId xmlns:p14="http://schemas.microsoft.com/office/powerpoint/2010/main" val="3066706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21</a:t>
            </a:fld>
            <a:endParaRPr lang="en-GB" dirty="0"/>
          </a:p>
        </p:txBody>
      </p:sp>
    </p:spTree>
    <p:extLst>
      <p:ext uri="{BB962C8B-B14F-4D97-AF65-F5344CB8AC3E}">
        <p14:creationId xmlns:p14="http://schemas.microsoft.com/office/powerpoint/2010/main" val="43160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22</a:t>
            </a:fld>
            <a:endParaRPr lang="en-GB" dirty="0"/>
          </a:p>
        </p:txBody>
      </p:sp>
    </p:spTree>
    <p:extLst>
      <p:ext uri="{BB962C8B-B14F-4D97-AF65-F5344CB8AC3E}">
        <p14:creationId xmlns:p14="http://schemas.microsoft.com/office/powerpoint/2010/main" val="27322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23</a:t>
            </a:fld>
            <a:endParaRPr lang="en-GB" dirty="0"/>
          </a:p>
        </p:txBody>
      </p:sp>
    </p:spTree>
    <p:extLst>
      <p:ext uri="{BB962C8B-B14F-4D97-AF65-F5344CB8AC3E}">
        <p14:creationId xmlns:p14="http://schemas.microsoft.com/office/powerpoint/2010/main" val="1054875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24</a:t>
            </a:fld>
            <a:endParaRPr lang="en-GB" dirty="0"/>
          </a:p>
        </p:txBody>
      </p:sp>
    </p:spTree>
    <p:extLst>
      <p:ext uri="{BB962C8B-B14F-4D97-AF65-F5344CB8AC3E}">
        <p14:creationId xmlns:p14="http://schemas.microsoft.com/office/powerpoint/2010/main" val="293933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25</a:t>
            </a:fld>
            <a:endParaRPr lang="en-GB" dirty="0"/>
          </a:p>
        </p:txBody>
      </p:sp>
    </p:spTree>
    <p:extLst>
      <p:ext uri="{BB962C8B-B14F-4D97-AF65-F5344CB8AC3E}">
        <p14:creationId xmlns:p14="http://schemas.microsoft.com/office/powerpoint/2010/main" val="46060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3</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26</a:t>
            </a:fld>
            <a:endParaRPr lang="en-GB" dirty="0"/>
          </a:p>
        </p:txBody>
      </p:sp>
    </p:spTree>
    <p:extLst>
      <p:ext uri="{BB962C8B-B14F-4D97-AF65-F5344CB8AC3E}">
        <p14:creationId xmlns:p14="http://schemas.microsoft.com/office/powerpoint/2010/main" val="1938831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27</a:t>
            </a:fld>
            <a:endParaRPr lang="en-GB" dirty="0"/>
          </a:p>
        </p:txBody>
      </p:sp>
    </p:spTree>
    <p:extLst>
      <p:ext uri="{BB962C8B-B14F-4D97-AF65-F5344CB8AC3E}">
        <p14:creationId xmlns:p14="http://schemas.microsoft.com/office/powerpoint/2010/main" val="1165325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28</a:t>
            </a:fld>
            <a:endParaRPr lang="en-GB" dirty="0"/>
          </a:p>
        </p:txBody>
      </p:sp>
    </p:spTree>
    <p:extLst>
      <p:ext uri="{BB962C8B-B14F-4D97-AF65-F5344CB8AC3E}">
        <p14:creationId xmlns:p14="http://schemas.microsoft.com/office/powerpoint/2010/main" val="3478184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29</a:t>
            </a:fld>
            <a:endParaRPr lang="en-GB" dirty="0"/>
          </a:p>
        </p:txBody>
      </p:sp>
    </p:spTree>
    <p:extLst>
      <p:ext uri="{BB962C8B-B14F-4D97-AF65-F5344CB8AC3E}">
        <p14:creationId xmlns:p14="http://schemas.microsoft.com/office/powerpoint/2010/main" val="2537496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30</a:t>
            </a:fld>
            <a:endParaRPr lang="en-GB" dirty="0"/>
          </a:p>
        </p:txBody>
      </p:sp>
    </p:spTree>
    <p:extLst>
      <p:ext uri="{BB962C8B-B14F-4D97-AF65-F5344CB8AC3E}">
        <p14:creationId xmlns:p14="http://schemas.microsoft.com/office/powerpoint/2010/main" val="4137105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68978DC1-1F00-429B-A183-66D37D7DF67C}" type="slidenum">
              <a:rPr lang="en-GB" smtClean="0"/>
              <a:pPr>
                <a:defRPr/>
              </a:pPr>
              <a:t>31</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277E853E-F02D-425C-BC66-B55C9F398A34}" type="slidenum">
              <a:rPr lang="en-GB" smtClean="0"/>
              <a:pPr>
                <a:defRPr/>
              </a:pPr>
              <a:t>32</a:t>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DD89D455-1199-43A5-AC94-60658686ACEA}" type="slidenum">
              <a:rPr lang="en-GB" smtClean="0"/>
              <a:pPr>
                <a:defRPr/>
              </a:pPr>
              <a:t>33</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E9429A2E-90C0-4328-8BAD-80E7EB0A9E72}" type="slidenum">
              <a:rPr lang="en-GB" smtClean="0"/>
              <a:pPr>
                <a:defRPr/>
              </a:pPr>
              <a:t>34</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38</a:t>
            </a:fld>
            <a:endParaRPr lang="en-GB" dirty="0"/>
          </a:p>
        </p:txBody>
      </p:sp>
    </p:spTree>
    <p:extLst>
      <p:ext uri="{BB962C8B-B14F-4D97-AF65-F5344CB8AC3E}">
        <p14:creationId xmlns:p14="http://schemas.microsoft.com/office/powerpoint/2010/main" val="27322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4</a:t>
            </a:fld>
            <a:endParaRPr lang="en-GB" dirty="0"/>
          </a:p>
        </p:txBody>
      </p:sp>
    </p:spTree>
    <p:extLst>
      <p:ext uri="{BB962C8B-B14F-4D97-AF65-F5344CB8AC3E}">
        <p14:creationId xmlns:p14="http://schemas.microsoft.com/office/powerpoint/2010/main" val="3096033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45</a:t>
            </a:fld>
            <a:endParaRPr lang="en-GB" dirty="0"/>
          </a:p>
        </p:txBody>
      </p:sp>
    </p:spTree>
    <p:extLst>
      <p:ext uri="{BB962C8B-B14F-4D97-AF65-F5344CB8AC3E}">
        <p14:creationId xmlns:p14="http://schemas.microsoft.com/office/powerpoint/2010/main" val="1911472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6</a:t>
            </a:fld>
            <a:endParaRPr lang="en-GB" dirty="0"/>
          </a:p>
        </p:txBody>
      </p:sp>
    </p:spTree>
    <p:extLst>
      <p:ext uri="{BB962C8B-B14F-4D97-AF65-F5344CB8AC3E}">
        <p14:creationId xmlns:p14="http://schemas.microsoft.com/office/powerpoint/2010/main" val="1633403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7</a:t>
            </a:fld>
            <a:endParaRPr lang="en-GB" dirty="0"/>
          </a:p>
        </p:txBody>
      </p:sp>
    </p:spTree>
    <p:extLst>
      <p:ext uri="{BB962C8B-B14F-4D97-AF65-F5344CB8AC3E}">
        <p14:creationId xmlns:p14="http://schemas.microsoft.com/office/powerpoint/2010/main" val="450796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10</a:t>
            </a:fld>
            <a:endParaRPr lang="en-GB" dirty="0"/>
          </a:p>
        </p:txBody>
      </p:sp>
    </p:spTree>
    <p:extLst>
      <p:ext uri="{BB962C8B-B14F-4D97-AF65-F5344CB8AC3E}">
        <p14:creationId xmlns:p14="http://schemas.microsoft.com/office/powerpoint/2010/main" val="3436362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12</a:t>
            </a:fld>
            <a:endParaRPr lang="en-GB" dirty="0"/>
          </a:p>
        </p:txBody>
      </p:sp>
    </p:spTree>
    <p:extLst>
      <p:ext uri="{BB962C8B-B14F-4D97-AF65-F5344CB8AC3E}">
        <p14:creationId xmlns:p14="http://schemas.microsoft.com/office/powerpoint/2010/main" val="2667778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a:t>Larger head</a:t>
            </a:r>
          </a:p>
          <a:p>
            <a:pPr marL="171450" indent="-171450">
              <a:buFont typeface="Arial" panose="020B0604020202020204" pitchFamily="34" charset="0"/>
              <a:buChar char="•"/>
              <a:defRPr/>
            </a:pPr>
            <a:r>
              <a:rPr lang="en-GB" dirty="0"/>
              <a:t>Taller</a:t>
            </a:r>
          </a:p>
          <a:p>
            <a:pPr marL="171450" indent="-171450">
              <a:buFont typeface="Arial" panose="020B0604020202020204" pitchFamily="34" charset="0"/>
              <a:buChar char="•"/>
              <a:defRPr/>
            </a:pPr>
            <a:r>
              <a:rPr lang="en-GB" dirty="0"/>
              <a:t>Less body fat</a:t>
            </a:r>
          </a:p>
          <a:p>
            <a:pPr marL="171450" indent="-171450">
              <a:buFont typeface="Arial" panose="020B0604020202020204" pitchFamily="34" charset="0"/>
              <a:buChar char="•"/>
              <a:defRPr/>
            </a:pPr>
            <a:r>
              <a:rPr lang="en-GB" dirty="0"/>
              <a:t>Voice has changed</a:t>
            </a:r>
          </a:p>
          <a:p>
            <a:pPr marL="171450" indent="-171450">
              <a:buFont typeface="Arial" panose="020B0604020202020204" pitchFamily="34" charset="0"/>
              <a:buChar char="•"/>
              <a:defRPr/>
            </a:pPr>
            <a:r>
              <a:rPr lang="en-GB" dirty="0"/>
              <a:t>Hair thicker or changed colour</a:t>
            </a:r>
          </a:p>
          <a:p>
            <a:pPr marL="171450" indent="-171450">
              <a:buFont typeface="Arial" panose="020B0604020202020204" pitchFamily="34" charset="0"/>
              <a:buChar char="•"/>
              <a:defRPr/>
            </a:pPr>
            <a:r>
              <a:rPr lang="en-GB" dirty="0"/>
              <a:t>You can walk and talk</a:t>
            </a:r>
          </a:p>
          <a:p>
            <a:pPr marL="171450" indent="-171450">
              <a:buFont typeface="Arial" panose="020B0604020202020204" pitchFamily="34" charset="0"/>
              <a:buChar char="•"/>
              <a:defRPr/>
            </a:pPr>
            <a:r>
              <a:rPr lang="en-GB" dirty="0"/>
              <a:t>Teeth have grown/solid foods</a:t>
            </a:r>
          </a:p>
          <a:p>
            <a:pPr marL="171450" indent="-171450">
              <a:buFont typeface="Arial" panose="020B0604020202020204" pitchFamily="34" charset="0"/>
              <a:buChar char="•"/>
              <a:defRPr/>
            </a:pPr>
            <a:r>
              <a:rPr lang="en-GB" dirty="0"/>
              <a:t>etc.</a:t>
            </a:r>
          </a:p>
          <a:p>
            <a:pPr>
              <a:defRPr/>
            </a:pPr>
            <a:endParaRPr lang="en-GB" dirty="0"/>
          </a:p>
        </p:txBody>
      </p:sp>
      <p:sp>
        <p:nvSpPr>
          <p:cNvPr id="4" name="Slide Number Placeholder 3"/>
          <p:cNvSpPr>
            <a:spLocks noGrp="1"/>
          </p:cNvSpPr>
          <p:nvPr>
            <p:ph type="sldNum" sz="quarter" idx="5"/>
          </p:nvPr>
        </p:nvSpPr>
        <p:spPr/>
        <p:txBody>
          <a:bodyPr/>
          <a:lstStyle/>
          <a:p>
            <a:pPr>
              <a:defRPr/>
            </a:pPr>
            <a:fld id="{AD6BA23F-3BA7-41A8-9ADF-19C30B4FECA7}" type="slidenum">
              <a:rPr lang="en-GB" smtClean="0"/>
              <a:pPr>
                <a:defRPr/>
              </a:pPr>
              <a:t>13</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Who am I? My name. Role of the school nurse.</a:t>
            </a:r>
          </a:p>
          <a:p>
            <a:pPr marL="171450" indent="-171450">
              <a:buFontTx/>
              <a:buChar char="•"/>
            </a:pPr>
            <a:r>
              <a:rPr lang="en-GB" altLang="en-US" dirty="0"/>
              <a:t>What will we be discussing today? Puberty. How your body changes as your become an adolescent as your transition to an adult.</a:t>
            </a:r>
          </a:p>
          <a:p>
            <a:pPr marL="171450" indent="-171450">
              <a:buFontTx/>
              <a:buChar char="•"/>
            </a:pPr>
            <a:r>
              <a:rPr lang="en-GB" altLang="en-US" dirty="0"/>
              <a:t>Can you ask questions? YES! Ask as we go along. Please put your hand up or use the ‘ask it basket’. Please try to use the correct words for body parts if you know them.</a:t>
            </a:r>
          </a:p>
          <a:p>
            <a:pPr marL="171450" indent="-171450">
              <a:buFontTx/>
              <a:buChar char="•"/>
            </a:pPr>
            <a:r>
              <a:rPr lang="en-GB" altLang="en-US" dirty="0"/>
              <a:t>Can you laugh? Yes. We will discuss things you may find embarrassing. But limit your laughter because we want you to learn.</a:t>
            </a:r>
          </a:p>
          <a:p>
            <a:pPr marL="171450" indent="-171450">
              <a:buFontTx/>
              <a:buChar char="•"/>
            </a:pPr>
            <a:r>
              <a:rPr lang="en-GB" altLang="en-US" dirty="0"/>
              <a:t>What are the rules? Class rules apply.</a:t>
            </a:r>
          </a:p>
          <a:p>
            <a:pPr marL="171450" indent="-171450">
              <a:buFontTx/>
              <a:buChar char="•"/>
            </a:pPr>
            <a:r>
              <a:rPr lang="en-GB" altLang="en-US" dirty="0"/>
              <a:t>Should I share what I learn today with others? You should use this as an opportunity to speak to mum and dad or your caregiver. However, please do not talk to younger people/pupils as the information we discuss today is appropriate for your age, not for children who are younger.</a:t>
            </a:r>
          </a:p>
          <a:p>
            <a:pPr marL="171450" indent="-171450">
              <a:buFontTx/>
              <a:buChar char="•"/>
            </a:pPr>
            <a:endParaRPr lang="en-GB" altLang="en-US" dirty="0"/>
          </a:p>
        </p:txBody>
      </p:sp>
      <p:sp>
        <p:nvSpPr>
          <p:cNvPr id="4" name="Slide Number Placeholder 3"/>
          <p:cNvSpPr>
            <a:spLocks noGrp="1"/>
          </p:cNvSpPr>
          <p:nvPr>
            <p:ph type="sldNum" sz="quarter" idx="5"/>
          </p:nvPr>
        </p:nvSpPr>
        <p:spPr/>
        <p:txBody>
          <a:bodyPr/>
          <a:lstStyle/>
          <a:p>
            <a:pPr>
              <a:defRPr/>
            </a:pPr>
            <a:fld id="{77E0D492-B172-4D4D-BF59-9884BE767486}" type="slidenum">
              <a:rPr lang="en-GB" smtClean="0"/>
              <a:pPr>
                <a:defRPr/>
              </a:pPr>
              <a:t>14</a:t>
            </a:fld>
            <a:endParaRPr lang="en-GB" dirty="0"/>
          </a:p>
        </p:txBody>
      </p:sp>
    </p:spTree>
    <p:extLst>
      <p:ext uri="{BB962C8B-B14F-4D97-AF65-F5344CB8AC3E}">
        <p14:creationId xmlns:p14="http://schemas.microsoft.com/office/powerpoint/2010/main" val="3883592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CF3B3C5-A23D-4BBB-ADBD-18A63E6CDB30}" type="datetimeFigureOut">
              <a:rPr lang="en-GB" smtClean="0"/>
              <a:pPr>
                <a:defRPr/>
              </a:pPr>
              <a:t>18/01/2024</a:t>
            </a:fld>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80834633-E9D4-4834-A093-0A6A401D47B4}" type="slidenum">
              <a:rPr lang="en-GB" smtClean="0"/>
              <a:pPr>
                <a:defRPr/>
              </a:pPr>
              <a:t>‹#›</a:t>
            </a:fld>
            <a:endParaRPr lang="en-GB" dirty="0"/>
          </a:p>
        </p:txBody>
      </p:sp>
    </p:spTree>
    <p:extLst>
      <p:ext uri="{BB962C8B-B14F-4D97-AF65-F5344CB8AC3E}">
        <p14:creationId xmlns:p14="http://schemas.microsoft.com/office/powerpoint/2010/main" val="324547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BCCBBE2-5292-4D16-B3CE-5302F4AFB686}" type="datetimeFigureOut">
              <a:rPr lang="en-GB" smtClean="0"/>
              <a:pPr>
                <a:defRPr/>
              </a:pPr>
              <a:t>18/01/2024</a:t>
            </a:fld>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737EB185-BBF6-414E-9602-4B6F843798C3}" type="slidenum">
              <a:rPr lang="en-GB" smtClean="0"/>
              <a:pPr>
                <a:defRPr/>
              </a:pPr>
              <a:t>‹#›</a:t>
            </a:fld>
            <a:endParaRPr lang="en-GB" dirty="0"/>
          </a:p>
        </p:txBody>
      </p:sp>
    </p:spTree>
    <p:extLst>
      <p:ext uri="{BB962C8B-B14F-4D97-AF65-F5344CB8AC3E}">
        <p14:creationId xmlns:p14="http://schemas.microsoft.com/office/powerpoint/2010/main" val="2761229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p:txBody>
          <a:bodyPr/>
          <a:lstStyle/>
          <a:p>
            <a:pPr>
              <a:defRPr/>
            </a:pPr>
            <a:fld id="{BD3CAEAA-7DE4-4E15-BBEA-D279F2CFA19E}" type="datetimeFigureOut">
              <a:rPr lang="en-GB" smtClean="0"/>
              <a:pPr>
                <a:defRPr/>
              </a:pPr>
              <a:t>18/01/2024</a:t>
            </a:fld>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F03476E6-C1B8-4347-9715-609DD79579ED}" type="slidenum">
              <a:rPr lang="en-GB" smtClean="0"/>
              <a:pPr>
                <a:defRPr/>
              </a:pPr>
              <a:t>‹#›</a:t>
            </a:fld>
            <a:endParaRPr lang="en-GB" dirty="0"/>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7651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529A373E-6E39-4FA2-9FB9-569BCAF0B051}" type="datetimeFigureOut">
              <a:rPr lang="en-GB" smtClean="0"/>
              <a:pPr>
                <a:defRPr/>
              </a:pPr>
              <a:t>18/01/2024</a:t>
            </a:fld>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98495F2D-C83F-4925-85FB-FE1ADDD34C66}" type="slidenum">
              <a:rPr lang="en-GB" smtClean="0"/>
              <a:pPr>
                <a:defRPr/>
              </a:pPr>
              <a:t>‹#›</a:t>
            </a:fld>
            <a:endParaRPr lang="en-GB"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5642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D8A0D3B-130A-4AE6-B738-1C1AC83D065E}" type="datetimeFigureOut">
              <a:rPr lang="en-GB" smtClean="0"/>
              <a:pPr>
                <a:defRPr/>
              </a:pPr>
              <a:t>18/01/2024</a:t>
            </a:fld>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8E22A708-54B2-49E2-A685-5E68ACC3A45C}" type="slidenum">
              <a:rPr lang="en-GB" smtClean="0"/>
              <a:pPr>
                <a:defRPr/>
              </a:pPr>
              <a:t>‹#›</a:t>
            </a:fld>
            <a:endParaRPr lang="en-GB" dirty="0"/>
          </a:p>
        </p:txBody>
      </p:sp>
    </p:spTree>
    <p:extLst>
      <p:ext uri="{BB962C8B-B14F-4D97-AF65-F5344CB8AC3E}">
        <p14:creationId xmlns:p14="http://schemas.microsoft.com/office/powerpoint/2010/main" val="3525349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pPr>
              <a:defRPr/>
            </a:pPr>
            <a:fld id="{DB8156AD-BCF3-41EB-A5BF-6369F32A335F}" type="datetimeFigureOut">
              <a:rPr lang="en-GB" smtClean="0"/>
              <a:pPr>
                <a:defRPr/>
              </a:pPr>
              <a:t>18/01/2024</a:t>
            </a:fld>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C4282F99-445B-41F1-93D1-A83F479D3A8B}" type="slidenum">
              <a:rPr lang="en-GB" smtClean="0"/>
              <a:pPr>
                <a:defRPr/>
              </a:pPr>
              <a:t>‹#›</a:t>
            </a:fld>
            <a:endParaRPr lang="en-GB" dirty="0"/>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7696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3F988AF-F1A4-482B-B45C-1C86A0BCF89D}" type="datetimeFigureOut">
              <a:rPr lang="en-GB" smtClean="0"/>
              <a:pPr>
                <a:defRPr/>
              </a:pPr>
              <a:t>18/01/2024</a:t>
            </a:fld>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pPr>
              <a:defRPr/>
            </a:pPr>
            <a:fld id="{86999470-BD3A-4391-9A51-5AE2EF4372E7}" type="slidenum">
              <a:rPr lang="en-GB" smtClean="0"/>
              <a:pPr>
                <a:defRPr/>
              </a:pPr>
              <a:t>‹#›</a:t>
            </a:fld>
            <a:endParaRPr lang="en-GB" dirty="0"/>
          </a:p>
        </p:txBody>
      </p:sp>
    </p:spTree>
    <p:extLst>
      <p:ext uri="{BB962C8B-B14F-4D97-AF65-F5344CB8AC3E}">
        <p14:creationId xmlns:p14="http://schemas.microsoft.com/office/powerpoint/2010/main" val="283816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47C95121-0DEE-4D86-9834-D3F48AC721B0}" type="datetimeFigureOut">
              <a:rPr lang="en-GB" smtClean="0"/>
              <a:pPr>
                <a:defRPr/>
              </a:pPr>
              <a:t>18/01/2024</a:t>
            </a:fld>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pPr>
              <a:defRPr/>
            </a:pPr>
            <a:fld id="{9274BF04-7848-4375-BE80-1B4D9F8365EF}" type="slidenum">
              <a:rPr lang="en-GB" smtClean="0"/>
              <a:pPr>
                <a:defRPr/>
              </a:pPr>
              <a:t>‹#›</a:t>
            </a:fld>
            <a:endParaRPr lang="en-GB" dirty="0"/>
          </a:p>
        </p:txBody>
      </p:sp>
    </p:spTree>
    <p:extLst>
      <p:ext uri="{BB962C8B-B14F-4D97-AF65-F5344CB8AC3E}">
        <p14:creationId xmlns:p14="http://schemas.microsoft.com/office/powerpoint/2010/main" val="528455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 name="Date Placeholder 1"/>
          <p:cNvSpPr>
            <a:spLocks noGrp="1"/>
          </p:cNvSpPr>
          <p:nvPr>
            <p:ph type="dt" sz="half" idx="10"/>
          </p:nvPr>
        </p:nvSpPr>
        <p:spPr/>
        <p:txBody>
          <a:bodyPr/>
          <a:lstStyle/>
          <a:p>
            <a:pPr>
              <a:defRPr/>
            </a:pPr>
            <a:fld id="{8BE5BFE5-7096-4A58-8C0D-B236BBF4B2B1}" type="datetimeFigureOut">
              <a:rPr lang="en-GB" smtClean="0"/>
              <a:pPr>
                <a:defRPr/>
              </a:pPr>
              <a:t>18/01/2024</a:t>
            </a:fld>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pPr>
              <a:defRPr/>
            </a:pPr>
            <a:fld id="{86843075-926C-4BBD-9954-DC1482DAB0A5}" type="slidenum">
              <a:rPr lang="en-GB" smtClean="0"/>
              <a:pPr>
                <a:defRPr/>
              </a:pPr>
              <a:t>‹#›</a:t>
            </a:fld>
            <a:endParaRPr lang="en-GB" dirty="0"/>
          </a:p>
        </p:txBody>
      </p:sp>
    </p:spTree>
    <p:extLst>
      <p:ext uri="{BB962C8B-B14F-4D97-AF65-F5344CB8AC3E}">
        <p14:creationId xmlns:p14="http://schemas.microsoft.com/office/powerpoint/2010/main" val="1843100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Date Placeholder 4"/>
          <p:cNvSpPr>
            <a:spLocks noGrp="1"/>
          </p:cNvSpPr>
          <p:nvPr>
            <p:ph type="dt" sz="half" idx="10"/>
          </p:nvPr>
        </p:nvSpPr>
        <p:spPr/>
        <p:txBody>
          <a:bodyPr/>
          <a:lstStyle/>
          <a:p>
            <a:pPr>
              <a:defRPr/>
            </a:pPr>
            <a:fld id="{17A4E39A-3A7C-42D4-9365-BFB5661BB5E2}" type="datetimeFigureOut">
              <a:rPr lang="en-GB" smtClean="0"/>
              <a:pPr>
                <a:defRPr/>
              </a:pPr>
              <a:t>18/01/2024</a:t>
            </a:fld>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57F1D644-56B5-4E97-A241-A0C3C4714A13}" type="slidenum">
              <a:rPr lang="en-GB" smtClean="0"/>
              <a:pPr>
                <a:defRPr/>
              </a:pPr>
              <a:t>‹#›</a:t>
            </a:fld>
            <a:endParaRPr lang="en-GB" dirty="0"/>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2467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D62A8C1-BCD4-4303-9C4C-D54AE732B5F4}" type="datetimeFigureOut">
              <a:rPr lang="en-GB" smtClean="0"/>
              <a:pPr>
                <a:defRPr/>
              </a:pPr>
              <a:t>18/01/2024</a:t>
            </a:fld>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DB58DE1E-6B77-4C17-A4DC-BF70514BBB5A}" type="slidenum">
              <a:rPr lang="en-GB" smtClean="0"/>
              <a:pPr>
                <a:defRPr/>
              </a:pPr>
              <a:t>‹#›</a:t>
            </a:fld>
            <a:endParaRPr lang="en-GB" dirty="0"/>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32740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pPr>
              <a:defRPr/>
            </a:pPr>
            <a:fld id="{3DD9C48D-50DE-46B6-B145-1260CF97BB5D}" type="datetimeFigureOut">
              <a:rPr lang="en-GB" smtClean="0"/>
              <a:pPr>
                <a:defRPr/>
              </a:pPr>
              <a:t>18/01/2024</a:t>
            </a:fld>
            <a:endParaRPr lang="en-GB" dirty="0"/>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pPr>
              <a:defRPr/>
            </a:pPr>
            <a:endParaRPr lang="en-GB" dirty="0"/>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pPr>
              <a:defRPr/>
            </a:pPr>
            <a:fld id="{155EADC3-5DFA-4FCC-8310-0B9E382DCA6F}" type="slidenum">
              <a:rPr lang="en-GB" smtClean="0"/>
              <a:pPr>
                <a:defRPr/>
              </a:pPr>
              <a:t>‹#›</a:t>
            </a:fld>
            <a:endParaRPr lang="en-GB" dirty="0"/>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0085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8.pn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google.co.uk/url?sa=i&amp;rct=j&amp;q=&amp;esrc=s&amp;source=images&amp;cd=&amp;cad=rja&amp;uact=8&amp;ved=2ahUKEwi5x_j8lIziAhUBDGMBHVFfDv8QjRx6BAgBEAU&amp;url=https://www.vaporizerchief.com/blog/whats-that-dry-herb-smell/&amp;psig=AOvVaw0UCa2E2k36Y_OuvMbNa_WL&amp;ust=1557412803800664" TargetMode="External"/><Relationship Id="rId5" Type="http://schemas.openxmlformats.org/officeDocument/2006/relationships/image" Target="../media/image24.jpeg"/><Relationship Id="rId4" Type="http://schemas.openxmlformats.org/officeDocument/2006/relationships/hyperlink" Target="https://www.google.co.uk/url?sa=i&amp;rct=j&amp;q=&amp;esrc=s&amp;source=images&amp;cd=&amp;ved=2ahUKEwj0tJ3OlIziAhVTBWMBHeQEBsYQjRx6BAgBEAU&amp;url=https://www.amazon.com/Stinky-Teenager-bath-body-soap/dp/B0756P44H5&amp;psig=AOvVaw019UDJKXBtGJPf_Hhodko5&amp;ust=1557412667619501"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google.co.uk/url?sa=i&amp;rct=j&amp;q=&amp;esrc=s&amp;source=images&amp;cd=&amp;cad=rja&amp;uact=8&amp;ved=2ahUKEwjfm5y_pYziAhXN8eAKHZ_5C2oQjRx6BAgBEAU&amp;url=https://www.123rf.com/photo_68307600_stock-vector-man-applying-deodorant-on-armpit-cartoon-illustration.html&amp;psig=AOvVaw2910FbgNgL3bBua0HyNkhD&amp;ust=1557417243431264" TargetMode="External"/><Relationship Id="rId13" Type="http://schemas.openxmlformats.org/officeDocument/2006/relationships/hyperlink" Target="https://www.google.co.uk/url?sa=i&amp;rct=j&amp;q=&amp;esrc=s&amp;source=images&amp;cd=&amp;cad=rja&amp;uact=8&amp;ved=2ahUKEwiswpiRoYziAhU0A2MBHQZKBnAQjRx6BAgBEAU&amp;url=https://www.dreamstime.com/illustration/kid-wash-hair-cartoon.html&amp;psig=AOvVaw0uXaA7QI641r8aYf1jzGy2&amp;ust=1557416066361782" TargetMode="External"/><Relationship Id="rId3" Type="http://schemas.openxmlformats.org/officeDocument/2006/relationships/image" Target="../media/image8.png"/><Relationship Id="rId7" Type="http://schemas.openxmlformats.org/officeDocument/2006/relationships/image" Target="../media/image28.jpeg"/><Relationship Id="rId12"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google.co.uk/url?sa=i&amp;rct=j&amp;q=&amp;esrc=s&amp;source=images&amp;cd=&amp;cad=rja&amp;uact=8&amp;ved=2ahUKEwinyp6qnZviAhVYAWMBHc20CU8QjRx6BAgBEAU&amp;url=https://www.123rf.com/photo_53889944_stock-vector-freehand-textured-cartoon-bar-of-soap.html&amp;psig=AOvVaw1r0puGf3iKanzq4ciYeEHW&amp;ust=1557930445680201" TargetMode="External"/><Relationship Id="rId11" Type="http://schemas.openxmlformats.org/officeDocument/2006/relationships/hyperlink" Target="https://www.google.co.uk/url?sa=i&amp;rct=j&amp;q=&amp;esrc=s&amp;source=images&amp;cd=&amp;cad=rja&amp;uact=8&amp;ved=2ahUKEwjlnMyKnIziAhV15OAKHdzSAOkQjRx6BAgBEAU&amp;url=https://raisingchildren.net.au/guides/a-z-health-reference/bad-breath&amp;psig=AOvVaw099IVteOm_PJEc4g_3kivn&amp;ust=1557414706076948" TargetMode="External"/><Relationship Id="rId5" Type="http://schemas.openxmlformats.org/officeDocument/2006/relationships/image" Target="../media/image27.jpeg"/><Relationship Id="rId15" Type="http://schemas.openxmlformats.org/officeDocument/2006/relationships/image" Target="../media/image33.png"/><Relationship Id="rId10" Type="http://schemas.openxmlformats.org/officeDocument/2006/relationships/image" Target="../media/image30.png"/><Relationship Id="rId4" Type="http://schemas.openxmlformats.org/officeDocument/2006/relationships/hyperlink" Target="http://www.google.co.uk/url?sa=i&amp;rct=j&amp;q=&amp;esrc=s&amp;source=images&amp;cd=&amp;cad=rja&amp;uact=8&amp;ved=2ahUKEwiH1fjdnJviAhWGHhQKHb3TB14QjRx6BAgBEAU&amp;url=http://clipart-library.com/cartoon-shower.html&amp;psig=AOvVaw2Gx2dDqVeYy8VQjm3h6pYQ&amp;ust=1557930226144215" TargetMode="External"/><Relationship Id="rId9" Type="http://schemas.openxmlformats.org/officeDocument/2006/relationships/image" Target="../media/image29.jpeg"/><Relationship Id="rId1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video" Target="https://www.youtube.com/embed/vXrQ_FhZmos?feature=oembed" TargetMode="Externa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8.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3.jpe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7.xml"/><Relationship Id="rId1" Type="http://schemas.openxmlformats.org/officeDocument/2006/relationships/video" Target="https://www.youtube.com/embed/uotzoDDRW_s?feature=oembed" TargetMode="Externa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https://www.youtube.com/embed/8ktKO_qVmPw?feature=oembed" TargetMode="Externa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https://www.youtube.com/embed/OejdOS4IqeE?feature=oembed" TargetMode="Externa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7.xml"/><Relationship Id="rId1" Type="http://schemas.openxmlformats.org/officeDocument/2006/relationships/video" Target="https://www.youtube.com/embed/PzGauky20tc?feature=oembed" TargetMode="Externa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4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embed/Ub0c2xFOKpQ?start=8&amp;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ideo" Target="https://www.youtube.com/embed/VCiwCUt9bcA?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_LI06pjSou8?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488" y="365855"/>
            <a:ext cx="6935648" cy="1182998"/>
          </a:xfrm>
        </p:spPr>
        <p:txBody>
          <a:bodyPr>
            <a:noAutofit/>
          </a:bodyPr>
          <a:lstStyle/>
          <a:p>
            <a:pPr algn="l"/>
            <a:r>
              <a:rPr lang="en-GB" sz="6600" b="1" dirty="0">
                <a:latin typeface="Arial" panose="020B0604020202020204" pitchFamily="34" charset="0"/>
                <a:cs typeface="Arial" panose="020B0604020202020204" pitchFamily="34" charset="0"/>
              </a:rPr>
              <a:t>Puberty</a:t>
            </a:r>
          </a:p>
        </p:txBody>
      </p:sp>
      <p:pic>
        <p:nvPicPr>
          <p:cNvPr id="8" name="Picture 7" descr="C:\Users\bethia.dennis\Desktop\My Folder\Social Media Group\Social Media Group\Images and Logos\ISPHNS-LOGO New (doc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6988" y="3100388"/>
            <a:ext cx="2758315" cy="28882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al user interface, application, logo&#10;&#10;Description automatically generated">
            <a:extLst>
              <a:ext uri="{FF2B5EF4-FFF2-40B4-BE49-F238E27FC236}">
                <a16:creationId xmlns:a16="http://schemas.microsoft.com/office/drawing/2014/main" id="{9950303D-9763-485E-92E0-AAC0C0032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9663" y="148224"/>
            <a:ext cx="3077849" cy="1749775"/>
          </a:xfrm>
          <a:prstGeom prst="rect">
            <a:avLst/>
          </a:prstGeom>
        </p:spPr>
      </p:pic>
      <p:pic>
        <p:nvPicPr>
          <p:cNvPr id="9" name="Picture 8" descr="Pre Teen Children at School">
            <a:extLst>
              <a:ext uri="{FF2B5EF4-FFF2-40B4-BE49-F238E27FC236}">
                <a16:creationId xmlns:a16="http://schemas.microsoft.com/office/drawing/2014/main" id="{26600FC3-2A89-497D-915E-2B1E368F15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48" y="1507994"/>
            <a:ext cx="7871790" cy="5243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833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9730" y="5200180"/>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191507" y="273313"/>
            <a:ext cx="3835290" cy="584775"/>
          </a:xfrm>
          <a:prstGeom prst="rect">
            <a:avLst/>
          </a:prstGeom>
        </p:spPr>
        <p:txBody>
          <a:bodyPr wrap="square">
            <a:spAutoFit/>
          </a:bodyPr>
          <a:lstStyle/>
          <a:p>
            <a:r>
              <a:rPr lang="en-GB" sz="3200" b="1" dirty="0">
                <a:solidFill>
                  <a:prstClr val="white"/>
                </a:solidFill>
                <a:latin typeface="Arial" panose="020B0604020202020204" pitchFamily="34" charset="0"/>
                <a:cs typeface="Arial" panose="020B0604020202020204" pitchFamily="34" charset="0"/>
              </a:rPr>
              <a:t>Signs of puberty?</a:t>
            </a:r>
            <a:endParaRPr lang="en-GB" sz="3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481B960-8994-44B7-9626-C34A70DA8732}"/>
              </a:ext>
            </a:extLst>
          </p:cNvPr>
          <p:cNvSpPr txBox="1"/>
          <p:nvPr/>
        </p:nvSpPr>
        <p:spPr>
          <a:xfrm>
            <a:off x="268787" y="2022653"/>
            <a:ext cx="2204450"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Spots &amp; Acne</a:t>
            </a:r>
          </a:p>
        </p:txBody>
      </p:sp>
      <p:sp>
        <p:nvSpPr>
          <p:cNvPr id="5" name="TextBox 4">
            <a:extLst>
              <a:ext uri="{FF2B5EF4-FFF2-40B4-BE49-F238E27FC236}">
                <a16:creationId xmlns:a16="http://schemas.microsoft.com/office/drawing/2014/main" id="{A071A10A-60A2-4CE5-BA9F-475B1B443678}"/>
              </a:ext>
            </a:extLst>
          </p:cNvPr>
          <p:cNvSpPr txBox="1"/>
          <p:nvPr/>
        </p:nvSpPr>
        <p:spPr>
          <a:xfrm>
            <a:off x="2213640" y="2645592"/>
            <a:ext cx="1564339"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Sweating</a:t>
            </a:r>
          </a:p>
        </p:txBody>
      </p:sp>
      <p:sp>
        <p:nvSpPr>
          <p:cNvPr id="6" name="TextBox 5">
            <a:extLst>
              <a:ext uri="{FF2B5EF4-FFF2-40B4-BE49-F238E27FC236}">
                <a16:creationId xmlns:a16="http://schemas.microsoft.com/office/drawing/2014/main" id="{935F0140-FC82-4C22-992D-23383A93CA58}"/>
              </a:ext>
            </a:extLst>
          </p:cNvPr>
          <p:cNvSpPr txBox="1"/>
          <p:nvPr/>
        </p:nvSpPr>
        <p:spPr>
          <a:xfrm>
            <a:off x="9948380" y="4083946"/>
            <a:ext cx="1741502"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Facial hair</a:t>
            </a:r>
          </a:p>
        </p:txBody>
      </p:sp>
      <p:sp>
        <p:nvSpPr>
          <p:cNvPr id="8" name="TextBox 7">
            <a:extLst>
              <a:ext uri="{FF2B5EF4-FFF2-40B4-BE49-F238E27FC236}">
                <a16:creationId xmlns:a16="http://schemas.microsoft.com/office/drawing/2014/main" id="{400CC156-37BB-4830-BF5A-586C9127CAF4}"/>
              </a:ext>
            </a:extLst>
          </p:cNvPr>
          <p:cNvSpPr txBox="1"/>
          <p:nvPr/>
        </p:nvSpPr>
        <p:spPr>
          <a:xfrm>
            <a:off x="5393950" y="3378549"/>
            <a:ext cx="3621312"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Enlarged Adam's apple</a:t>
            </a:r>
          </a:p>
        </p:txBody>
      </p:sp>
      <p:sp>
        <p:nvSpPr>
          <p:cNvPr id="9" name="TextBox 8">
            <a:extLst>
              <a:ext uri="{FF2B5EF4-FFF2-40B4-BE49-F238E27FC236}">
                <a16:creationId xmlns:a16="http://schemas.microsoft.com/office/drawing/2014/main" id="{BDAF88FC-6C38-409C-A1DD-FD92179D1E20}"/>
              </a:ext>
            </a:extLst>
          </p:cNvPr>
          <p:cNvSpPr txBox="1"/>
          <p:nvPr/>
        </p:nvSpPr>
        <p:spPr>
          <a:xfrm>
            <a:off x="2756208" y="1897306"/>
            <a:ext cx="1938351"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Pubic hair</a:t>
            </a:r>
          </a:p>
        </p:txBody>
      </p:sp>
      <p:sp>
        <p:nvSpPr>
          <p:cNvPr id="10" name="TextBox 9">
            <a:extLst>
              <a:ext uri="{FF2B5EF4-FFF2-40B4-BE49-F238E27FC236}">
                <a16:creationId xmlns:a16="http://schemas.microsoft.com/office/drawing/2014/main" id="{43F1A691-96CD-440B-99C8-AEB7FC8F6A55}"/>
              </a:ext>
            </a:extLst>
          </p:cNvPr>
          <p:cNvSpPr txBox="1"/>
          <p:nvPr/>
        </p:nvSpPr>
        <p:spPr>
          <a:xfrm>
            <a:off x="5528762" y="4143693"/>
            <a:ext cx="3037264"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Broader shoulders</a:t>
            </a:r>
          </a:p>
        </p:txBody>
      </p:sp>
      <p:sp>
        <p:nvSpPr>
          <p:cNvPr id="11" name="TextBox 10">
            <a:extLst>
              <a:ext uri="{FF2B5EF4-FFF2-40B4-BE49-F238E27FC236}">
                <a16:creationId xmlns:a16="http://schemas.microsoft.com/office/drawing/2014/main" id="{554CD853-6E61-42A8-B200-C635A14802E7}"/>
              </a:ext>
            </a:extLst>
          </p:cNvPr>
          <p:cNvSpPr txBox="1"/>
          <p:nvPr/>
        </p:nvSpPr>
        <p:spPr>
          <a:xfrm>
            <a:off x="7079559" y="1655679"/>
            <a:ext cx="3161763"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cs typeface="Arial" panose="020B0604020202020204" pitchFamily="34" charset="0"/>
              </a:rPr>
              <a:t>Increased body hair</a:t>
            </a:r>
          </a:p>
        </p:txBody>
      </p:sp>
      <p:sp>
        <p:nvSpPr>
          <p:cNvPr id="12" name="TextBox 11">
            <a:extLst>
              <a:ext uri="{FF2B5EF4-FFF2-40B4-BE49-F238E27FC236}">
                <a16:creationId xmlns:a16="http://schemas.microsoft.com/office/drawing/2014/main" id="{C3A9C03B-1A19-41AB-9DB4-5CD3D5EB6CAD}"/>
              </a:ext>
            </a:extLst>
          </p:cNvPr>
          <p:cNvSpPr txBox="1"/>
          <p:nvPr/>
        </p:nvSpPr>
        <p:spPr>
          <a:xfrm>
            <a:off x="5700473" y="5568965"/>
            <a:ext cx="4565021"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Penis and testicles get bigger</a:t>
            </a:r>
          </a:p>
        </p:txBody>
      </p:sp>
      <p:sp>
        <p:nvSpPr>
          <p:cNvPr id="14" name="TextBox 13">
            <a:extLst>
              <a:ext uri="{FF2B5EF4-FFF2-40B4-BE49-F238E27FC236}">
                <a16:creationId xmlns:a16="http://schemas.microsoft.com/office/drawing/2014/main" id="{B97B0724-FBF7-4FF2-BBC6-A053324B8339}"/>
              </a:ext>
            </a:extLst>
          </p:cNvPr>
          <p:cNvSpPr txBox="1"/>
          <p:nvPr/>
        </p:nvSpPr>
        <p:spPr>
          <a:xfrm>
            <a:off x="3128778" y="1118276"/>
            <a:ext cx="1938351"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Arm pit hair</a:t>
            </a:r>
          </a:p>
        </p:txBody>
      </p:sp>
      <p:sp>
        <p:nvSpPr>
          <p:cNvPr id="15" name="TextBox 14">
            <a:extLst>
              <a:ext uri="{FF2B5EF4-FFF2-40B4-BE49-F238E27FC236}">
                <a16:creationId xmlns:a16="http://schemas.microsoft.com/office/drawing/2014/main" id="{17ACD4BA-3D00-4CD9-964A-531D5EE20ACE}"/>
              </a:ext>
            </a:extLst>
          </p:cNvPr>
          <p:cNvSpPr txBox="1"/>
          <p:nvPr/>
        </p:nvSpPr>
        <p:spPr>
          <a:xfrm>
            <a:off x="86686" y="4738515"/>
            <a:ext cx="2386551"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Larger breasts</a:t>
            </a:r>
          </a:p>
        </p:txBody>
      </p:sp>
      <p:sp>
        <p:nvSpPr>
          <p:cNvPr id="17" name="TextBox 16">
            <a:extLst>
              <a:ext uri="{FF2B5EF4-FFF2-40B4-BE49-F238E27FC236}">
                <a16:creationId xmlns:a16="http://schemas.microsoft.com/office/drawing/2014/main" id="{60799C8E-E0B2-4DA6-A844-E10F956AEA26}"/>
              </a:ext>
            </a:extLst>
          </p:cNvPr>
          <p:cNvSpPr txBox="1"/>
          <p:nvPr/>
        </p:nvSpPr>
        <p:spPr>
          <a:xfrm>
            <a:off x="330767" y="3853114"/>
            <a:ext cx="1771639"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Wider</a:t>
            </a:r>
            <a:r>
              <a:rPr lang="en-GB" sz="2400" dirty="0">
                <a:latin typeface="Arial Rounded MT Bold" panose="020F0704030504030204" pitchFamily="34" charset="0"/>
              </a:rPr>
              <a:t> </a:t>
            </a:r>
            <a:r>
              <a:rPr lang="en-GB" sz="2400" dirty="0">
                <a:solidFill>
                  <a:srgbClr val="0070C0"/>
                </a:solidFill>
                <a:latin typeface="Arial Rounded MT Bold" panose="020F0704030504030204" pitchFamily="34" charset="0"/>
              </a:rPr>
              <a:t>hips</a:t>
            </a:r>
          </a:p>
        </p:txBody>
      </p:sp>
      <p:sp>
        <p:nvSpPr>
          <p:cNvPr id="18" name="TextBox 17">
            <a:extLst>
              <a:ext uri="{FF2B5EF4-FFF2-40B4-BE49-F238E27FC236}">
                <a16:creationId xmlns:a16="http://schemas.microsoft.com/office/drawing/2014/main" id="{0C9C141C-50EB-4501-A96E-8A42BA207CF3}"/>
              </a:ext>
            </a:extLst>
          </p:cNvPr>
          <p:cNvSpPr txBox="1"/>
          <p:nvPr/>
        </p:nvSpPr>
        <p:spPr>
          <a:xfrm>
            <a:off x="3627435" y="4244977"/>
            <a:ext cx="1400833"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Periods</a:t>
            </a:r>
            <a:r>
              <a:rPr lang="en-GB" sz="2400" dirty="0">
                <a:latin typeface="Arial Rounded MT Bold" panose="020F0704030504030204" pitchFamily="34" charset="0"/>
              </a:rPr>
              <a:t> </a:t>
            </a:r>
          </a:p>
        </p:txBody>
      </p:sp>
      <p:sp>
        <p:nvSpPr>
          <p:cNvPr id="19" name="TextBox 18">
            <a:extLst>
              <a:ext uri="{FF2B5EF4-FFF2-40B4-BE49-F238E27FC236}">
                <a16:creationId xmlns:a16="http://schemas.microsoft.com/office/drawing/2014/main" id="{5BB68168-FF31-4AEE-94F8-16E650655110}"/>
              </a:ext>
            </a:extLst>
          </p:cNvPr>
          <p:cNvSpPr txBox="1"/>
          <p:nvPr/>
        </p:nvSpPr>
        <p:spPr>
          <a:xfrm>
            <a:off x="8125525" y="6163252"/>
            <a:ext cx="1958228"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Wet dreams</a:t>
            </a:r>
          </a:p>
        </p:txBody>
      </p:sp>
      <p:sp>
        <p:nvSpPr>
          <p:cNvPr id="20" name="TextBox 19">
            <a:extLst>
              <a:ext uri="{FF2B5EF4-FFF2-40B4-BE49-F238E27FC236}">
                <a16:creationId xmlns:a16="http://schemas.microsoft.com/office/drawing/2014/main" id="{202B6051-1B3D-4B10-A40B-D0F9AB196BD9}"/>
              </a:ext>
            </a:extLst>
          </p:cNvPr>
          <p:cNvSpPr txBox="1"/>
          <p:nvPr/>
        </p:nvSpPr>
        <p:spPr>
          <a:xfrm>
            <a:off x="834016" y="995549"/>
            <a:ext cx="1579278"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Emotions</a:t>
            </a:r>
          </a:p>
        </p:txBody>
      </p:sp>
      <p:sp>
        <p:nvSpPr>
          <p:cNvPr id="21" name="TextBox 20">
            <a:extLst>
              <a:ext uri="{FF2B5EF4-FFF2-40B4-BE49-F238E27FC236}">
                <a16:creationId xmlns:a16="http://schemas.microsoft.com/office/drawing/2014/main" id="{B1A3BA4B-15ED-4983-B386-8B0ED331CBB6}"/>
              </a:ext>
            </a:extLst>
          </p:cNvPr>
          <p:cNvSpPr txBox="1"/>
          <p:nvPr/>
        </p:nvSpPr>
        <p:spPr>
          <a:xfrm>
            <a:off x="10399803" y="3473570"/>
            <a:ext cx="1670970"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Erections</a:t>
            </a:r>
            <a:r>
              <a:rPr lang="en-GB" dirty="0">
                <a:latin typeface="Arial Rounded MT Bold" panose="020F0704030504030204" pitchFamily="34" charset="0"/>
              </a:rPr>
              <a:t> </a:t>
            </a:r>
          </a:p>
        </p:txBody>
      </p:sp>
      <p:sp>
        <p:nvSpPr>
          <p:cNvPr id="22" name="TextBox 21">
            <a:extLst>
              <a:ext uri="{FF2B5EF4-FFF2-40B4-BE49-F238E27FC236}">
                <a16:creationId xmlns:a16="http://schemas.microsoft.com/office/drawing/2014/main" id="{1C8D8E04-3D64-48FF-B8C9-527EC5AF6A30}"/>
              </a:ext>
            </a:extLst>
          </p:cNvPr>
          <p:cNvSpPr txBox="1"/>
          <p:nvPr/>
        </p:nvSpPr>
        <p:spPr>
          <a:xfrm>
            <a:off x="862036" y="5367120"/>
            <a:ext cx="4387355"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Increased vaginal discharge</a:t>
            </a:r>
          </a:p>
        </p:txBody>
      </p:sp>
      <p:sp>
        <p:nvSpPr>
          <p:cNvPr id="23" name="TextBox 22">
            <a:extLst>
              <a:ext uri="{FF2B5EF4-FFF2-40B4-BE49-F238E27FC236}">
                <a16:creationId xmlns:a16="http://schemas.microsoft.com/office/drawing/2014/main" id="{030BFFE1-5E07-458C-A109-82EADAFF8B75}"/>
              </a:ext>
            </a:extLst>
          </p:cNvPr>
          <p:cNvSpPr txBox="1"/>
          <p:nvPr/>
        </p:nvSpPr>
        <p:spPr>
          <a:xfrm>
            <a:off x="9949877" y="2038577"/>
            <a:ext cx="1917833"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Greasy hair</a:t>
            </a:r>
          </a:p>
        </p:txBody>
      </p:sp>
      <p:sp>
        <p:nvSpPr>
          <p:cNvPr id="24" name="TextBox 23">
            <a:extLst>
              <a:ext uri="{FF2B5EF4-FFF2-40B4-BE49-F238E27FC236}">
                <a16:creationId xmlns:a16="http://schemas.microsoft.com/office/drawing/2014/main" id="{3F3D52F0-7984-44F7-9E49-53504E98F469}"/>
              </a:ext>
            </a:extLst>
          </p:cNvPr>
          <p:cNvSpPr txBox="1"/>
          <p:nvPr/>
        </p:nvSpPr>
        <p:spPr>
          <a:xfrm>
            <a:off x="9225870" y="4743845"/>
            <a:ext cx="2157898"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Deeper voice</a:t>
            </a:r>
          </a:p>
        </p:txBody>
      </p:sp>
      <p:sp>
        <p:nvSpPr>
          <p:cNvPr id="25" name="TextBox 24">
            <a:extLst>
              <a:ext uri="{FF2B5EF4-FFF2-40B4-BE49-F238E27FC236}">
                <a16:creationId xmlns:a16="http://schemas.microsoft.com/office/drawing/2014/main" id="{5A593CA2-A775-4D65-8445-0F8963A83091}"/>
              </a:ext>
            </a:extLst>
          </p:cNvPr>
          <p:cNvSpPr txBox="1"/>
          <p:nvPr/>
        </p:nvSpPr>
        <p:spPr>
          <a:xfrm>
            <a:off x="9433124" y="2663587"/>
            <a:ext cx="1572866"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Get taller</a:t>
            </a:r>
          </a:p>
        </p:txBody>
      </p:sp>
      <p:sp>
        <p:nvSpPr>
          <p:cNvPr id="26" name="TextBox 25">
            <a:extLst>
              <a:ext uri="{FF2B5EF4-FFF2-40B4-BE49-F238E27FC236}">
                <a16:creationId xmlns:a16="http://schemas.microsoft.com/office/drawing/2014/main" id="{9E84E172-8768-4EE7-ACAE-00D88191A7E5}"/>
              </a:ext>
            </a:extLst>
          </p:cNvPr>
          <p:cNvSpPr txBox="1"/>
          <p:nvPr/>
        </p:nvSpPr>
        <p:spPr>
          <a:xfrm>
            <a:off x="7191507" y="2313900"/>
            <a:ext cx="1932580"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Weight gain</a:t>
            </a:r>
          </a:p>
        </p:txBody>
      </p:sp>
      <p:sp>
        <p:nvSpPr>
          <p:cNvPr id="27" name="TextBox 26">
            <a:extLst>
              <a:ext uri="{FF2B5EF4-FFF2-40B4-BE49-F238E27FC236}">
                <a16:creationId xmlns:a16="http://schemas.microsoft.com/office/drawing/2014/main" id="{97F47503-6D83-43E4-9773-33A134B08A34}"/>
              </a:ext>
            </a:extLst>
          </p:cNvPr>
          <p:cNvSpPr txBox="1"/>
          <p:nvPr/>
        </p:nvSpPr>
        <p:spPr>
          <a:xfrm>
            <a:off x="902304" y="6128997"/>
            <a:ext cx="3036985"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Growth of genitalia</a:t>
            </a:r>
          </a:p>
        </p:txBody>
      </p:sp>
      <p:cxnSp>
        <p:nvCxnSpPr>
          <p:cNvPr id="29" name="Straight Connector 28">
            <a:extLst>
              <a:ext uri="{FF2B5EF4-FFF2-40B4-BE49-F238E27FC236}">
                <a16:creationId xmlns:a16="http://schemas.microsoft.com/office/drawing/2014/main" id="{DA00DDBF-98BA-4578-8EE9-E90D394BD39C}"/>
              </a:ext>
            </a:extLst>
          </p:cNvPr>
          <p:cNvCxnSpPr>
            <a:cxnSpLocks/>
          </p:cNvCxnSpPr>
          <p:nvPr/>
        </p:nvCxnSpPr>
        <p:spPr>
          <a:xfrm>
            <a:off x="302222" y="3267197"/>
            <a:ext cx="11640079" cy="0"/>
          </a:xfrm>
          <a:prstGeom prst="line">
            <a:avLst/>
          </a:prstGeom>
          <a:ln w="63500">
            <a:solidFill>
              <a:schemeClr val="accent2">
                <a:lumMod val="40000"/>
                <a:lumOff val="60000"/>
              </a:schemeClr>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ED4933B3-895F-487E-87A3-E445F6869015}"/>
              </a:ext>
            </a:extLst>
          </p:cNvPr>
          <p:cNvCxnSpPr>
            <a:cxnSpLocks/>
          </p:cNvCxnSpPr>
          <p:nvPr/>
        </p:nvCxnSpPr>
        <p:spPr>
          <a:xfrm>
            <a:off x="5303520" y="3267197"/>
            <a:ext cx="0" cy="3590803"/>
          </a:xfrm>
          <a:prstGeom prst="line">
            <a:avLst/>
          </a:prstGeom>
          <a:ln w="63500">
            <a:solidFill>
              <a:schemeClr val="accent2">
                <a:lumMod val="40000"/>
                <a:lumOff val="60000"/>
              </a:schemeClr>
            </a:solidFill>
          </a:ln>
        </p:spPr>
        <p:style>
          <a:lnRef idx="1">
            <a:schemeClr val="dk1"/>
          </a:lnRef>
          <a:fillRef idx="0">
            <a:schemeClr val="dk1"/>
          </a:fillRef>
          <a:effectRef idx="0">
            <a:schemeClr val="dk1"/>
          </a:effectRef>
          <a:fontRef idx="minor">
            <a:schemeClr val="tx1"/>
          </a:fontRef>
        </p:style>
      </p:cxnSp>
      <p:pic>
        <p:nvPicPr>
          <p:cNvPr id="40" name="Picture 2" descr="male and female gender symbols on blackboard">
            <a:extLst>
              <a:ext uri="{FF2B5EF4-FFF2-40B4-BE49-F238E27FC236}">
                <a16:creationId xmlns:a16="http://schemas.microsoft.com/office/drawing/2014/main" id="{A1E98150-FC1D-4CB3-A91E-28A1C8C67F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873" t="13829" r="51927" b="8213"/>
          <a:stretch/>
        </p:blipFill>
        <p:spPr bwMode="auto">
          <a:xfrm>
            <a:off x="2617797" y="3570236"/>
            <a:ext cx="717794" cy="127558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male and female gender symbols on blackboard">
            <a:extLst>
              <a:ext uri="{FF2B5EF4-FFF2-40B4-BE49-F238E27FC236}">
                <a16:creationId xmlns:a16="http://schemas.microsoft.com/office/drawing/2014/main" id="{E4120C3A-25F0-4672-A4F7-D8EAEFCED8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714" t="17198" r="15142" b="16135"/>
          <a:stretch/>
        </p:blipFill>
        <p:spPr bwMode="auto">
          <a:xfrm>
            <a:off x="9053581" y="3348868"/>
            <a:ext cx="794702" cy="120700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le and female gender symbols on blackboard">
            <a:extLst>
              <a:ext uri="{FF2B5EF4-FFF2-40B4-BE49-F238E27FC236}">
                <a16:creationId xmlns:a16="http://schemas.microsoft.com/office/drawing/2014/main" id="{CD47808A-71B8-4A62-A9A3-1C72C28E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6539" y="1678614"/>
            <a:ext cx="1949602" cy="1297732"/>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403D2B9E-0AE9-42B6-BDCF-EE3E14ADF1B0}"/>
              </a:ext>
            </a:extLst>
          </p:cNvPr>
          <p:cNvSpPr txBox="1"/>
          <p:nvPr/>
        </p:nvSpPr>
        <p:spPr>
          <a:xfrm>
            <a:off x="5813703" y="4875183"/>
            <a:ext cx="2531711" cy="461665"/>
          </a:xfrm>
          <a:prstGeom prst="rect">
            <a:avLst/>
          </a:prstGeom>
          <a:noFill/>
        </p:spPr>
        <p:txBody>
          <a:bodyPr wrap="square">
            <a:spAutoFit/>
          </a:bodyPr>
          <a:lstStyle/>
          <a:p>
            <a:r>
              <a:rPr lang="en-GB" sz="2400" dirty="0">
                <a:solidFill>
                  <a:srgbClr val="0070C0"/>
                </a:solidFill>
                <a:latin typeface="Arial Rounded MT Bold" panose="020F0704030504030204" pitchFamily="34" charset="0"/>
              </a:rPr>
              <a:t>Muscle growth</a:t>
            </a:r>
          </a:p>
        </p:txBody>
      </p:sp>
    </p:spTree>
    <p:extLst>
      <p:ext uri="{BB962C8B-B14F-4D97-AF65-F5344CB8AC3E}">
        <p14:creationId xmlns:p14="http://schemas.microsoft.com/office/powerpoint/2010/main" val="1274639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fltVal val="0"/>
                                          </p:val>
                                        </p:tav>
                                        <p:tav tm="100000">
                                          <p:val>
                                            <p:strVal val="#ppt_h"/>
                                          </p:val>
                                        </p:tav>
                                      </p:tavLst>
                                    </p:anim>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p:cTn id="63" dur="500" fill="hold"/>
                                        <p:tgtEl>
                                          <p:spTgt spid="5"/>
                                        </p:tgtEl>
                                        <p:attrNameLst>
                                          <p:attrName>ppt_w</p:attrName>
                                        </p:attrNameLst>
                                      </p:cBhvr>
                                      <p:tavLst>
                                        <p:tav tm="0">
                                          <p:val>
                                            <p:fltVal val="0"/>
                                          </p:val>
                                        </p:tav>
                                        <p:tav tm="100000">
                                          <p:val>
                                            <p:strVal val="#ppt_w"/>
                                          </p:val>
                                        </p:tav>
                                      </p:tavLst>
                                    </p:anim>
                                    <p:anim calcmode="lin" valueType="num">
                                      <p:cBhvr>
                                        <p:cTn id="64" dur="500" fill="hold"/>
                                        <p:tgtEl>
                                          <p:spTgt spid="5"/>
                                        </p:tgtEl>
                                        <p:attrNameLst>
                                          <p:attrName>ppt_h</p:attrName>
                                        </p:attrNameLst>
                                      </p:cBhvr>
                                      <p:tavLst>
                                        <p:tav tm="0">
                                          <p:val>
                                            <p:fltVal val="0"/>
                                          </p:val>
                                        </p:tav>
                                        <p:tav tm="100000">
                                          <p:val>
                                            <p:strVal val="#ppt_h"/>
                                          </p:val>
                                        </p:tav>
                                      </p:tavLst>
                                    </p:anim>
                                    <p:animEffect transition="in" filter="fade">
                                      <p:cBhvr>
                                        <p:cTn id="65" dur="5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 fill="hold"/>
                                        <p:tgtEl>
                                          <p:spTgt spid="27"/>
                                        </p:tgtEl>
                                        <p:attrNameLst>
                                          <p:attrName>ppt_x</p:attrName>
                                        </p:attrNameLst>
                                      </p:cBhvr>
                                      <p:tavLst>
                                        <p:tav tm="0">
                                          <p:val>
                                            <p:strVal val="#ppt_x"/>
                                          </p:val>
                                        </p:tav>
                                        <p:tav tm="100000">
                                          <p:val>
                                            <p:strVal val="#ppt_x"/>
                                          </p:val>
                                        </p:tav>
                                      </p:tavLst>
                                    </p:anim>
                                    <p:anim calcmode="lin" valueType="num">
                                      <p:cBhvr additive="base">
                                        <p:cTn id="7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additive="base">
                                        <p:cTn id="76" dur="500" fill="hold"/>
                                        <p:tgtEl>
                                          <p:spTgt spid="18"/>
                                        </p:tgtEl>
                                        <p:attrNameLst>
                                          <p:attrName>ppt_x</p:attrName>
                                        </p:attrNameLst>
                                      </p:cBhvr>
                                      <p:tavLst>
                                        <p:tav tm="0">
                                          <p:val>
                                            <p:strVal val="#ppt_x"/>
                                          </p:val>
                                        </p:tav>
                                        <p:tav tm="100000">
                                          <p:val>
                                            <p:strVal val="#ppt_x"/>
                                          </p:val>
                                        </p:tav>
                                      </p:tavLst>
                                    </p:anim>
                                    <p:anim calcmode="lin" valueType="num">
                                      <p:cBhvr additive="base">
                                        <p:cTn id="7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additive="base">
                                        <p:cTn id="82" dur="500" fill="hold"/>
                                        <p:tgtEl>
                                          <p:spTgt spid="17"/>
                                        </p:tgtEl>
                                        <p:attrNameLst>
                                          <p:attrName>ppt_x</p:attrName>
                                        </p:attrNameLst>
                                      </p:cBhvr>
                                      <p:tavLst>
                                        <p:tav tm="0">
                                          <p:val>
                                            <p:strVal val="#ppt_x"/>
                                          </p:val>
                                        </p:tav>
                                        <p:tav tm="100000">
                                          <p:val>
                                            <p:strVal val="#ppt_x"/>
                                          </p:val>
                                        </p:tav>
                                      </p:tavLst>
                                    </p:anim>
                                    <p:anim calcmode="lin" valueType="num">
                                      <p:cBhvr additive="base">
                                        <p:cTn id="8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additive="base">
                                        <p:cTn id="88" dur="500" fill="hold"/>
                                        <p:tgtEl>
                                          <p:spTgt spid="22"/>
                                        </p:tgtEl>
                                        <p:attrNameLst>
                                          <p:attrName>ppt_x</p:attrName>
                                        </p:attrNameLst>
                                      </p:cBhvr>
                                      <p:tavLst>
                                        <p:tav tm="0">
                                          <p:val>
                                            <p:strVal val="#ppt_x"/>
                                          </p:val>
                                        </p:tav>
                                        <p:tav tm="100000">
                                          <p:val>
                                            <p:strVal val="#ppt_x"/>
                                          </p:val>
                                        </p:tav>
                                      </p:tavLst>
                                    </p:anim>
                                    <p:anim calcmode="lin" valueType="num">
                                      <p:cBhvr additive="base">
                                        <p:cTn id="8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15"/>
                                        </p:tgtEl>
                                        <p:attrNameLst>
                                          <p:attrName>style.visibility</p:attrName>
                                        </p:attrNameLst>
                                      </p:cBhvr>
                                      <p:to>
                                        <p:strVal val="visible"/>
                                      </p:to>
                                    </p:set>
                                    <p:anim calcmode="lin" valueType="num">
                                      <p:cBhvr additive="base">
                                        <p:cTn id="94" dur="500" fill="hold"/>
                                        <p:tgtEl>
                                          <p:spTgt spid="15"/>
                                        </p:tgtEl>
                                        <p:attrNameLst>
                                          <p:attrName>ppt_x</p:attrName>
                                        </p:attrNameLst>
                                      </p:cBhvr>
                                      <p:tavLst>
                                        <p:tav tm="0">
                                          <p:val>
                                            <p:strVal val="#ppt_x"/>
                                          </p:val>
                                        </p:tav>
                                        <p:tav tm="100000">
                                          <p:val>
                                            <p:strVal val="#ppt_x"/>
                                          </p:val>
                                        </p:tav>
                                      </p:tavLst>
                                    </p:anim>
                                    <p:anim calcmode="lin" valueType="num">
                                      <p:cBhvr additive="base">
                                        <p:cTn id="9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p:cTn id="100" dur="1000" fill="hold"/>
                                        <p:tgtEl>
                                          <p:spTgt spid="8"/>
                                        </p:tgtEl>
                                        <p:attrNameLst>
                                          <p:attrName>ppt_w</p:attrName>
                                        </p:attrNameLst>
                                      </p:cBhvr>
                                      <p:tavLst>
                                        <p:tav tm="0">
                                          <p:val>
                                            <p:fltVal val="0"/>
                                          </p:val>
                                        </p:tav>
                                        <p:tav tm="100000">
                                          <p:val>
                                            <p:strVal val="#ppt_w"/>
                                          </p:val>
                                        </p:tav>
                                      </p:tavLst>
                                    </p:anim>
                                    <p:anim calcmode="lin" valueType="num">
                                      <p:cBhvr>
                                        <p:cTn id="101" dur="1000" fill="hold"/>
                                        <p:tgtEl>
                                          <p:spTgt spid="8"/>
                                        </p:tgtEl>
                                        <p:attrNameLst>
                                          <p:attrName>ppt_h</p:attrName>
                                        </p:attrNameLst>
                                      </p:cBhvr>
                                      <p:tavLst>
                                        <p:tav tm="0">
                                          <p:val>
                                            <p:fltVal val="0"/>
                                          </p:val>
                                        </p:tav>
                                        <p:tav tm="100000">
                                          <p:val>
                                            <p:strVal val="#ppt_h"/>
                                          </p:val>
                                        </p:tav>
                                      </p:tavLst>
                                    </p:anim>
                                    <p:anim calcmode="lin" valueType="num">
                                      <p:cBhvr>
                                        <p:cTn id="102" dur="1000" fill="hold"/>
                                        <p:tgtEl>
                                          <p:spTgt spid="8"/>
                                        </p:tgtEl>
                                        <p:attrNameLst>
                                          <p:attrName>style.rotation</p:attrName>
                                        </p:attrNameLst>
                                      </p:cBhvr>
                                      <p:tavLst>
                                        <p:tav tm="0">
                                          <p:val>
                                            <p:fltVal val="90"/>
                                          </p:val>
                                        </p:tav>
                                        <p:tav tm="100000">
                                          <p:val>
                                            <p:fltVal val="0"/>
                                          </p:val>
                                        </p:tav>
                                      </p:tavLst>
                                    </p:anim>
                                    <p:animEffect transition="in" filter="fade">
                                      <p:cBhvr>
                                        <p:cTn id="103" dur="1000"/>
                                        <p:tgtEl>
                                          <p:spTgt spid="8"/>
                                        </p:tgtEl>
                                      </p:cBhvr>
                                    </p:animEffect>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grpId="0" nodeType="click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p:cTn id="108" dur="1000" fill="hold"/>
                                        <p:tgtEl>
                                          <p:spTgt spid="24"/>
                                        </p:tgtEl>
                                        <p:attrNameLst>
                                          <p:attrName>ppt_w</p:attrName>
                                        </p:attrNameLst>
                                      </p:cBhvr>
                                      <p:tavLst>
                                        <p:tav tm="0">
                                          <p:val>
                                            <p:fltVal val="0"/>
                                          </p:val>
                                        </p:tav>
                                        <p:tav tm="100000">
                                          <p:val>
                                            <p:strVal val="#ppt_w"/>
                                          </p:val>
                                        </p:tav>
                                      </p:tavLst>
                                    </p:anim>
                                    <p:anim calcmode="lin" valueType="num">
                                      <p:cBhvr>
                                        <p:cTn id="109" dur="1000" fill="hold"/>
                                        <p:tgtEl>
                                          <p:spTgt spid="24"/>
                                        </p:tgtEl>
                                        <p:attrNameLst>
                                          <p:attrName>ppt_h</p:attrName>
                                        </p:attrNameLst>
                                      </p:cBhvr>
                                      <p:tavLst>
                                        <p:tav tm="0">
                                          <p:val>
                                            <p:fltVal val="0"/>
                                          </p:val>
                                        </p:tav>
                                        <p:tav tm="100000">
                                          <p:val>
                                            <p:strVal val="#ppt_h"/>
                                          </p:val>
                                        </p:tav>
                                      </p:tavLst>
                                    </p:anim>
                                    <p:anim calcmode="lin" valueType="num">
                                      <p:cBhvr>
                                        <p:cTn id="110" dur="1000" fill="hold"/>
                                        <p:tgtEl>
                                          <p:spTgt spid="24"/>
                                        </p:tgtEl>
                                        <p:attrNameLst>
                                          <p:attrName>style.rotation</p:attrName>
                                        </p:attrNameLst>
                                      </p:cBhvr>
                                      <p:tavLst>
                                        <p:tav tm="0">
                                          <p:val>
                                            <p:fltVal val="90"/>
                                          </p:val>
                                        </p:tav>
                                        <p:tav tm="100000">
                                          <p:val>
                                            <p:fltVal val="0"/>
                                          </p:val>
                                        </p:tav>
                                      </p:tavLst>
                                    </p:anim>
                                    <p:animEffect transition="in" filter="fade">
                                      <p:cBhvr>
                                        <p:cTn id="111" dur="1000"/>
                                        <p:tgtEl>
                                          <p:spTgt spid="24"/>
                                        </p:tgtEl>
                                      </p:cBhvr>
                                    </p:animEffect>
                                  </p:childTnLst>
                                </p:cTn>
                              </p:par>
                            </p:childTnLst>
                          </p:cTn>
                        </p:par>
                      </p:childTnLst>
                    </p:cTn>
                  </p:par>
                  <p:par>
                    <p:cTn id="112" fill="hold">
                      <p:stCondLst>
                        <p:cond delay="indefinite"/>
                      </p:stCondLst>
                      <p:childTnLst>
                        <p:par>
                          <p:cTn id="113" fill="hold">
                            <p:stCondLst>
                              <p:cond delay="0"/>
                            </p:stCondLst>
                            <p:childTnLst>
                              <p:par>
                                <p:cTn id="114" presetID="31" presetClass="entr" presetSubtype="0" fill="hold" grpId="0" nodeType="clickEffect">
                                  <p:stCondLst>
                                    <p:cond delay="0"/>
                                  </p:stCondLst>
                                  <p:childTnLst>
                                    <p:set>
                                      <p:cBhvr>
                                        <p:cTn id="115" dur="1" fill="hold">
                                          <p:stCondLst>
                                            <p:cond delay="0"/>
                                          </p:stCondLst>
                                        </p:cTn>
                                        <p:tgtEl>
                                          <p:spTgt spid="21"/>
                                        </p:tgtEl>
                                        <p:attrNameLst>
                                          <p:attrName>style.visibility</p:attrName>
                                        </p:attrNameLst>
                                      </p:cBhvr>
                                      <p:to>
                                        <p:strVal val="visible"/>
                                      </p:to>
                                    </p:set>
                                    <p:anim calcmode="lin" valueType="num">
                                      <p:cBhvr>
                                        <p:cTn id="116" dur="1000" fill="hold"/>
                                        <p:tgtEl>
                                          <p:spTgt spid="21"/>
                                        </p:tgtEl>
                                        <p:attrNameLst>
                                          <p:attrName>ppt_w</p:attrName>
                                        </p:attrNameLst>
                                      </p:cBhvr>
                                      <p:tavLst>
                                        <p:tav tm="0">
                                          <p:val>
                                            <p:fltVal val="0"/>
                                          </p:val>
                                        </p:tav>
                                        <p:tav tm="100000">
                                          <p:val>
                                            <p:strVal val="#ppt_w"/>
                                          </p:val>
                                        </p:tav>
                                      </p:tavLst>
                                    </p:anim>
                                    <p:anim calcmode="lin" valueType="num">
                                      <p:cBhvr>
                                        <p:cTn id="117" dur="1000" fill="hold"/>
                                        <p:tgtEl>
                                          <p:spTgt spid="21"/>
                                        </p:tgtEl>
                                        <p:attrNameLst>
                                          <p:attrName>ppt_h</p:attrName>
                                        </p:attrNameLst>
                                      </p:cBhvr>
                                      <p:tavLst>
                                        <p:tav tm="0">
                                          <p:val>
                                            <p:fltVal val="0"/>
                                          </p:val>
                                        </p:tav>
                                        <p:tav tm="100000">
                                          <p:val>
                                            <p:strVal val="#ppt_h"/>
                                          </p:val>
                                        </p:tav>
                                      </p:tavLst>
                                    </p:anim>
                                    <p:anim calcmode="lin" valueType="num">
                                      <p:cBhvr>
                                        <p:cTn id="118" dur="1000" fill="hold"/>
                                        <p:tgtEl>
                                          <p:spTgt spid="21"/>
                                        </p:tgtEl>
                                        <p:attrNameLst>
                                          <p:attrName>style.rotation</p:attrName>
                                        </p:attrNameLst>
                                      </p:cBhvr>
                                      <p:tavLst>
                                        <p:tav tm="0">
                                          <p:val>
                                            <p:fltVal val="90"/>
                                          </p:val>
                                        </p:tav>
                                        <p:tav tm="100000">
                                          <p:val>
                                            <p:fltVal val="0"/>
                                          </p:val>
                                        </p:tav>
                                      </p:tavLst>
                                    </p:anim>
                                    <p:animEffect transition="in" filter="fade">
                                      <p:cBhvr>
                                        <p:cTn id="119" dur="1000"/>
                                        <p:tgtEl>
                                          <p:spTgt spid="21"/>
                                        </p:tgtEl>
                                      </p:cBhvr>
                                    </p:animEffect>
                                  </p:childTnLst>
                                </p:cTn>
                              </p:par>
                            </p:childTnLst>
                          </p:cTn>
                        </p:par>
                      </p:childTnLst>
                    </p:cTn>
                  </p:par>
                  <p:par>
                    <p:cTn id="120" fill="hold">
                      <p:stCondLst>
                        <p:cond delay="indefinite"/>
                      </p:stCondLst>
                      <p:childTnLst>
                        <p:par>
                          <p:cTn id="121" fill="hold">
                            <p:stCondLst>
                              <p:cond delay="0"/>
                            </p:stCondLst>
                            <p:childTnLst>
                              <p:par>
                                <p:cTn id="122" presetID="31" presetClass="entr" presetSubtype="0" fill="hold" grpId="0" nodeType="clickEffect">
                                  <p:stCondLst>
                                    <p:cond delay="0"/>
                                  </p:stCondLst>
                                  <p:childTnLst>
                                    <p:set>
                                      <p:cBhvr>
                                        <p:cTn id="123" dur="1" fill="hold">
                                          <p:stCondLst>
                                            <p:cond delay="0"/>
                                          </p:stCondLst>
                                        </p:cTn>
                                        <p:tgtEl>
                                          <p:spTgt spid="12"/>
                                        </p:tgtEl>
                                        <p:attrNameLst>
                                          <p:attrName>style.visibility</p:attrName>
                                        </p:attrNameLst>
                                      </p:cBhvr>
                                      <p:to>
                                        <p:strVal val="visible"/>
                                      </p:to>
                                    </p:set>
                                    <p:anim calcmode="lin" valueType="num">
                                      <p:cBhvr>
                                        <p:cTn id="124" dur="1000" fill="hold"/>
                                        <p:tgtEl>
                                          <p:spTgt spid="12"/>
                                        </p:tgtEl>
                                        <p:attrNameLst>
                                          <p:attrName>ppt_w</p:attrName>
                                        </p:attrNameLst>
                                      </p:cBhvr>
                                      <p:tavLst>
                                        <p:tav tm="0">
                                          <p:val>
                                            <p:fltVal val="0"/>
                                          </p:val>
                                        </p:tav>
                                        <p:tav tm="100000">
                                          <p:val>
                                            <p:strVal val="#ppt_w"/>
                                          </p:val>
                                        </p:tav>
                                      </p:tavLst>
                                    </p:anim>
                                    <p:anim calcmode="lin" valueType="num">
                                      <p:cBhvr>
                                        <p:cTn id="125" dur="1000" fill="hold"/>
                                        <p:tgtEl>
                                          <p:spTgt spid="12"/>
                                        </p:tgtEl>
                                        <p:attrNameLst>
                                          <p:attrName>ppt_h</p:attrName>
                                        </p:attrNameLst>
                                      </p:cBhvr>
                                      <p:tavLst>
                                        <p:tav tm="0">
                                          <p:val>
                                            <p:fltVal val="0"/>
                                          </p:val>
                                        </p:tav>
                                        <p:tav tm="100000">
                                          <p:val>
                                            <p:strVal val="#ppt_h"/>
                                          </p:val>
                                        </p:tav>
                                      </p:tavLst>
                                    </p:anim>
                                    <p:anim calcmode="lin" valueType="num">
                                      <p:cBhvr>
                                        <p:cTn id="126" dur="1000" fill="hold"/>
                                        <p:tgtEl>
                                          <p:spTgt spid="12"/>
                                        </p:tgtEl>
                                        <p:attrNameLst>
                                          <p:attrName>style.rotation</p:attrName>
                                        </p:attrNameLst>
                                      </p:cBhvr>
                                      <p:tavLst>
                                        <p:tav tm="0">
                                          <p:val>
                                            <p:fltVal val="90"/>
                                          </p:val>
                                        </p:tav>
                                        <p:tav tm="100000">
                                          <p:val>
                                            <p:fltVal val="0"/>
                                          </p:val>
                                        </p:tav>
                                      </p:tavLst>
                                    </p:anim>
                                    <p:animEffect transition="in" filter="fade">
                                      <p:cBhvr>
                                        <p:cTn id="127" dur="1000"/>
                                        <p:tgtEl>
                                          <p:spTgt spid="12"/>
                                        </p:tgtEl>
                                      </p:cBhvr>
                                    </p:animEffect>
                                  </p:childTnLst>
                                </p:cTn>
                              </p:par>
                            </p:childTnLst>
                          </p:cTn>
                        </p:par>
                      </p:childTnLst>
                    </p:cTn>
                  </p:par>
                  <p:par>
                    <p:cTn id="128" fill="hold">
                      <p:stCondLst>
                        <p:cond delay="indefinite"/>
                      </p:stCondLst>
                      <p:childTnLst>
                        <p:par>
                          <p:cTn id="129" fill="hold">
                            <p:stCondLst>
                              <p:cond delay="0"/>
                            </p:stCondLst>
                            <p:childTnLst>
                              <p:par>
                                <p:cTn id="130" presetID="31" presetClass="entr" presetSubtype="0" fill="hold" grpId="0" nodeType="clickEffect">
                                  <p:stCondLst>
                                    <p:cond delay="0"/>
                                  </p:stCondLst>
                                  <p:childTnLst>
                                    <p:set>
                                      <p:cBhvr>
                                        <p:cTn id="131" dur="1" fill="hold">
                                          <p:stCondLst>
                                            <p:cond delay="0"/>
                                          </p:stCondLst>
                                        </p:cTn>
                                        <p:tgtEl>
                                          <p:spTgt spid="10"/>
                                        </p:tgtEl>
                                        <p:attrNameLst>
                                          <p:attrName>style.visibility</p:attrName>
                                        </p:attrNameLst>
                                      </p:cBhvr>
                                      <p:to>
                                        <p:strVal val="visible"/>
                                      </p:to>
                                    </p:set>
                                    <p:anim calcmode="lin" valueType="num">
                                      <p:cBhvr>
                                        <p:cTn id="132" dur="1000" fill="hold"/>
                                        <p:tgtEl>
                                          <p:spTgt spid="10"/>
                                        </p:tgtEl>
                                        <p:attrNameLst>
                                          <p:attrName>ppt_w</p:attrName>
                                        </p:attrNameLst>
                                      </p:cBhvr>
                                      <p:tavLst>
                                        <p:tav tm="0">
                                          <p:val>
                                            <p:fltVal val="0"/>
                                          </p:val>
                                        </p:tav>
                                        <p:tav tm="100000">
                                          <p:val>
                                            <p:strVal val="#ppt_w"/>
                                          </p:val>
                                        </p:tav>
                                      </p:tavLst>
                                    </p:anim>
                                    <p:anim calcmode="lin" valueType="num">
                                      <p:cBhvr>
                                        <p:cTn id="133" dur="1000" fill="hold"/>
                                        <p:tgtEl>
                                          <p:spTgt spid="10"/>
                                        </p:tgtEl>
                                        <p:attrNameLst>
                                          <p:attrName>ppt_h</p:attrName>
                                        </p:attrNameLst>
                                      </p:cBhvr>
                                      <p:tavLst>
                                        <p:tav tm="0">
                                          <p:val>
                                            <p:fltVal val="0"/>
                                          </p:val>
                                        </p:tav>
                                        <p:tav tm="100000">
                                          <p:val>
                                            <p:strVal val="#ppt_h"/>
                                          </p:val>
                                        </p:tav>
                                      </p:tavLst>
                                    </p:anim>
                                    <p:anim calcmode="lin" valueType="num">
                                      <p:cBhvr>
                                        <p:cTn id="134" dur="1000" fill="hold"/>
                                        <p:tgtEl>
                                          <p:spTgt spid="10"/>
                                        </p:tgtEl>
                                        <p:attrNameLst>
                                          <p:attrName>style.rotation</p:attrName>
                                        </p:attrNameLst>
                                      </p:cBhvr>
                                      <p:tavLst>
                                        <p:tav tm="0">
                                          <p:val>
                                            <p:fltVal val="90"/>
                                          </p:val>
                                        </p:tav>
                                        <p:tav tm="100000">
                                          <p:val>
                                            <p:fltVal val="0"/>
                                          </p:val>
                                        </p:tav>
                                      </p:tavLst>
                                    </p:anim>
                                    <p:animEffect transition="in" filter="fade">
                                      <p:cBhvr>
                                        <p:cTn id="135" dur="1000"/>
                                        <p:tgtEl>
                                          <p:spTgt spid="10"/>
                                        </p:tgtEl>
                                      </p:cBhvr>
                                    </p:animEffect>
                                  </p:childTnLst>
                                </p:cTn>
                              </p:par>
                            </p:childTnLst>
                          </p:cTn>
                        </p:par>
                      </p:childTnLst>
                    </p:cTn>
                  </p:par>
                  <p:par>
                    <p:cTn id="136" fill="hold">
                      <p:stCondLst>
                        <p:cond delay="indefinite"/>
                      </p:stCondLst>
                      <p:childTnLst>
                        <p:par>
                          <p:cTn id="137" fill="hold">
                            <p:stCondLst>
                              <p:cond delay="0"/>
                            </p:stCondLst>
                            <p:childTnLst>
                              <p:par>
                                <p:cTn id="138" presetID="31" presetClass="entr" presetSubtype="0" fill="hold" grpId="0" nodeType="clickEffect">
                                  <p:stCondLst>
                                    <p:cond delay="0"/>
                                  </p:stCondLst>
                                  <p:childTnLst>
                                    <p:set>
                                      <p:cBhvr>
                                        <p:cTn id="139" dur="1" fill="hold">
                                          <p:stCondLst>
                                            <p:cond delay="0"/>
                                          </p:stCondLst>
                                        </p:cTn>
                                        <p:tgtEl>
                                          <p:spTgt spid="6"/>
                                        </p:tgtEl>
                                        <p:attrNameLst>
                                          <p:attrName>style.visibility</p:attrName>
                                        </p:attrNameLst>
                                      </p:cBhvr>
                                      <p:to>
                                        <p:strVal val="visible"/>
                                      </p:to>
                                    </p:set>
                                    <p:anim calcmode="lin" valueType="num">
                                      <p:cBhvr>
                                        <p:cTn id="140" dur="1000" fill="hold"/>
                                        <p:tgtEl>
                                          <p:spTgt spid="6"/>
                                        </p:tgtEl>
                                        <p:attrNameLst>
                                          <p:attrName>ppt_w</p:attrName>
                                        </p:attrNameLst>
                                      </p:cBhvr>
                                      <p:tavLst>
                                        <p:tav tm="0">
                                          <p:val>
                                            <p:fltVal val="0"/>
                                          </p:val>
                                        </p:tav>
                                        <p:tav tm="100000">
                                          <p:val>
                                            <p:strVal val="#ppt_w"/>
                                          </p:val>
                                        </p:tav>
                                      </p:tavLst>
                                    </p:anim>
                                    <p:anim calcmode="lin" valueType="num">
                                      <p:cBhvr>
                                        <p:cTn id="141" dur="1000" fill="hold"/>
                                        <p:tgtEl>
                                          <p:spTgt spid="6"/>
                                        </p:tgtEl>
                                        <p:attrNameLst>
                                          <p:attrName>ppt_h</p:attrName>
                                        </p:attrNameLst>
                                      </p:cBhvr>
                                      <p:tavLst>
                                        <p:tav tm="0">
                                          <p:val>
                                            <p:fltVal val="0"/>
                                          </p:val>
                                        </p:tav>
                                        <p:tav tm="100000">
                                          <p:val>
                                            <p:strVal val="#ppt_h"/>
                                          </p:val>
                                        </p:tav>
                                      </p:tavLst>
                                    </p:anim>
                                    <p:anim calcmode="lin" valueType="num">
                                      <p:cBhvr>
                                        <p:cTn id="142" dur="1000" fill="hold"/>
                                        <p:tgtEl>
                                          <p:spTgt spid="6"/>
                                        </p:tgtEl>
                                        <p:attrNameLst>
                                          <p:attrName>style.rotation</p:attrName>
                                        </p:attrNameLst>
                                      </p:cBhvr>
                                      <p:tavLst>
                                        <p:tav tm="0">
                                          <p:val>
                                            <p:fltVal val="90"/>
                                          </p:val>
                                        </p:tav>
                                        <p:tav tm="100000">
                                          <p:val>
                                            <p:fltVal val="0"/>
                                          </p:val>
                                        </p:tav>
                                      </p:tavLst>
                                    </p:anim>
                                    <p:animEffect transition="in" filter="fade">
                                      <p:cBhvr>
                                        <p:cTn id="143" dur="1000"/>
                                        <p:tgtEl>
                                          <p:spTgt spid="6"/>
                                        </p:tgtEl>
                                      </p:cBhvr>
                                    </p:animEffect>
                                  </p:childTnLst>
                                </p:cTn>
                              </p:par>
                            </p:childTnLst>
                          </p:cTn>
                        </p:par>
                      </p:childTnLst>
                    </p:cTn>
                  </p:par>
                  <p:par>
                    <p:cTn id="144" fill="hold">
                      <p:stCondLst>
                        <p:cond delay="indefinite"/>
                      </p:stCondLst>
                      <p:childTnLst>
                        <p:par>
                          <p:cTn id="145" fill="hold">
                            <p:stCondLst>
                              <p:cond delay="0"/>
                            </p:stCondLst>
                            <p:childTnLst>
                              <p:par>
                                <p:cTn id="146" presetID="31" presetClass="entr" presetSubtype="0" fill="hold" grpId="0" nodeType="clickEffect">
                                  <p:stCondLst>
                                    <p:cond delay="0"/>
                                  </p:stCondLst>
                                  <p:childTnLst>
                                    <p:set>
                                      <p:cBhvr>
                                        <p:cTn id="147" dur="1" fill="hold">
                                          <p:stCondLst>
                                            <p:cond delay="0"/>
                                          </p:stCondLst>
                                        </p:cTn>
                                        <p:tgtEl>
                                          <p:spTgt spid="19"/>
                                        </p:tgtEl>
                                        <p:attrNameLst>
                                          <p:attrName>style.visibility</p:attrName>
                                        </p:attrNameLst>
                                      </p:cBhvr>
                                      <p:to>
                                        <p:strVal val="visible"/>
                                      </p:to>
                                    </p:set>
                                    <p:anim calcmode="lin" valueType="num">
                                      <p:cBhvr>
                                        <p:cTn id="148" dur="1000" fill="hold"/>
                                        <p:tgtEl>
                                          <p:spTgt spid="19"/>
                                        </p:tgtEl>
                                        <p:attrNameLst>
                                          <p:attrName>ppt_w</p:attrName>
                                        </p:attrNameLst>
                                      </p:cBhvr>
                                      <p:tavLst>
                                        <p:tav tm="0">
                                          <p:val>
                                            <p:fltVal val="0"/>
                                          </p:val>
                                        </p:tav>
                                        <p:tav tm="100000">
                                          <p:val>
                                            <p:strVal val="#ppt_w"/>
                                          </p:val>
                                        </p:tav>
                                      </p:tavLst>
                                    </p:anim>
                                    <p:anim calcmode="lin" valueType="num">
                                      <p:cBhvr>
                                        <p:cTn id="149" dur="1000" fill="hold"/>
                                        <p:tgtEl>
                                          <p:spTgt spid="19"/>
                                        </p:tgtEl>
                                        <p:attrNameLst>
                                          <p:attrName>ppt_h</p:attrName>
                                        </p:attrNameLst>
                                      </p:cBhvr>
                                      <p:tavLst>
                                        <p:tav tm="0">
                                          <p:val>
                                            <p:fltVal val="0"/>
                                          </p:val>
                                        </p:tav>
                                        <p:tav tm="100000">
                                          <p:val>
                                            <p:strVal val="#ppt_h"/>
                                          </p:val>
                                        </p:tav>
                                      </p:tavLst>
                                    </p:anim>
                                    <p:anim calcmode="lin" valueType="num">
                                      <p:cBhvr>
                                        <p:cTn id="150" dur="1000" fill="hold"/>
                                        <p:tgtEl>
                                          <p:spTgt spid="19"/>
                                        </p:tgtEl>
                                        <p:attrNameLst>
                                          <p:attrName>style.rotation</p:attrName>
                                        </p:attrNameLst>
                                      </p:cBhvr>
                                      <p:tavLst>
                                        <p:tav tm="0">
                                          <p:val>
                                            <p:fltVal val="90"/>
                                          </p:val>
                                        </p:tav>
                                        <p:tav tm="100000">
                                          <p:val>
                                            <p:fltVal val="0"/>
                                          </p:val>
                                        </p:tav>
                                      </p:tavLst>
                                    </p:anim>
                                    <p:animEffect transition="in" filter="fade">
                                      <p:cBhvr>
                                        <p:cTn id="151" dur="1000"/>
                                        <p:tgtEl>
                                          <p:spTgt spid="19"/>
                                        </p:tgtEl>
                                      </p:cBhvr>
                                    </p:animEffect>
                                  </p:childTnLst>
                                </p:cTn>
                              </p:par>
                            </p:childTnLst>
                          </p:cTn>
                        </p:par>
                      </p:childTnLst>
                    </p:cTn>
                  </p:par>
                  <p:par>
                    <p:cTn id="152" fill="hold">
                      <p:stCondLst>
                        <p:cond delay="indefinite"/>
                      </p:stCondLst>
                      <p:childTnLst>
                        <p:par>
                          <p:cTn id="153" fill="hold">
                            <p:stCondLst>
                              <p:cond delay="0"/>
                            </p:stCondLst>
                            <p:childTnLst>
                              <p:par>
                                <p:cTn id="154" presetID="31" presetClass="entr" presetSubtype="0" fill="hold" grpId="0" nodeType="clickEffect">
                                  <p:stCondLst>
                                    <p:cond delay="0"/>
                                  </p:stCondLst>
                                  <p:childTnLst>
                                    <p:set>
                                      <p:cBhvr>
                                        <p:cTn id="155" dur="1" fill="hold">
                                          <p:stCondLst>
                                            <p:cond delay="0"/>
                                          </p:stCondLst>
                                        </p:cTn>
                                        <p:tgtEl>
                                          <p:spTgt spid="35"/>
                                        </p:tgtEl>
                                        <p:attrNameLst>
                                          <p:attrName>style.visibility</p:attrName>
                                        </p:attrNameLst>
                                      </p:cBhvr>
                                      <p:to>
                                        <p:strVal val="visible"/>
                                      </p:to>
                                    </p:set>
                                    <p:anim calcmode="lin" valueType="num">
                                      <p:cBhvr>
                                        <p:cTn id="156" dur="1000" fill="hold"/>
                                        <p:tgtEl>
                                          <p:spTgt spid="35"/>
                                        </p:tgtEl>
                                        <p:attrNameLst>
                                          <p:attrName>ppt_w</p:attrName>
                                        </p:attrNameLst>
                                      </p:cBhvr>
                                      <p:tavLst>
                                        <p:tav tm="0">
                                          <p:val>
                                            <p:fltVal val="0"/>
                                          </p:val>
                                        </p:tav>
                                        <p:tav tm="100000">
                                          <p:val>
                                            <p:strVal val="#ppt_w"/>
                                          </p:val>
                                        </p:tav>
                                      </p:tavLst>
                                    </p:anim>
                                    <p:anim calcmode="lin" valueType="num">
                                      <p:cBhvr>
                                        <p:cTn id="157" dur="1000" fill="hold"/>
                                        <p:tgtEl>
                                          <p:spTgt spid="35"/>
                                        </p:tgtEl>
                                        <p:attrNameLst>
                                          <p:attrName>ppt_h</p:attrName>
                                        </p:attrNameLst>
                                      </p:cBhvr>
                                      <p:tavLst>
                                        <p:tav tm="0">
                                          <p:val>
                                            <p:fltVal val="0"/>
                                          </p:val>
                                        </p:tav>
                                        <p:tav tm="100000">
                                          <p:val>
                                            <p:strVal val="#ppt_h"/>
                                          </p:val>
                                        </p:tav>
                                      </p:tavLst>
                                    </p:anim>
                                    <p:anim calcmode="lin" valueType="num">
                                      <p:cBhvr>
                                        <p:cTn id="158" dur="1000" fill="hold"/>
                                        <p:tgtEl>
                                          <p:spTgt spid="35"/>
                                        </p:tgtEl>
                                        <p:attrNameLst>
                                          <p:attrName>style.rotation</p:attrName>
                                        </p:attrNameLst>
                                      </p:cBhvr>
                                      <p:tavLst>
                                        <p:tav tm="0">
                                          <p:val>
                                            <p:fltVal val="90"/>
                                          </p:val>
                                        </p:tav>
                                        <p:tav tm="100000">
                                          <p:val>
                                            <p:fltVal val="0"/>
                                          </p:val>
                                        </p:tav>
                                      </p:tavLst>
                                    </p:anim>
                                    <p:animEffect transition="in" filter="fade">
                                      <p:cBhvr>
                                        <p:cTn id="159"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8" grpId="0"/>
      <p:bldP spid="9" grpId="0"/>
      <p:bldP spid="10" grpId="0"/>
      <p:bldP spid="11" grpId="0"/>
      <p:bldP spid="12" grpId="0"/>
      <p:bldP spid="14" grpId="0"/>
      <p:bldP spid="15" grpId="0"/>
      <p:bldP spid="17" grpId="0"/>
      <p:bldP spid="18" grpId="0"/>
      <p:bldP spid="19" grpId="0"/>
      <p:bldP spid="20" grpId="0"/>
      <p:bldP spid="21" grpId="0"/>
      <p:bldP spid="22" grpId="0"/>
      <p:bldP spid="23" grpId="0"/>
      <p:bldP spid="24" grpId="0"/>
      <p:bldP spid="25" grpId="0"/>
      <p:bldP spid="26" grpId="0"/>
      <p:bldP spid="27"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Box 2"/>
          <p:cNvSpPr txBox="1">
            <a:spLocks noChangeArrowheads="1"/>
          </p:cNvSpPr>
          <p:nvPr/>
        </p:nvSpPr>
        <p:spPr bwMode="auto">
          <a:xfrm>
            <a:off x="7059053" y="299551"/>
            <a:ext cx="39785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folHlink"/>
              </a:buClr>
              <a:buSzPct val="90000"/>
              <a:buFont typeface="Wingdings" pitchFamily="2" charset="2"/>
              <a:buChar char="n"/>
              <a:defRPr sz="2800">
                <a:solidFill>
                  <a:schemeClr val="tx1"/>
                </a:solidFill>
                <a:latin typeface="Arial" charset="0"/>
              </a:defRPr>
            </a:lvl1pPr>
            <a:lvl2pPr marL="742950" indent="-285750" eaLnBrk="0" hangingPunct="0">
              <a:spcBef>
                <a:spcPct val="20000"/>
              </a:spcBef>
              <a:buClr>
                <a:schemeClr val="accent1"/>
              </a:buClr>
              <a:buSzPct val="75000"/>
              <a:buFont typeface="Wingdings" pitchFamily="2" charset="2"/>
              <a:buChar char="n"/>
              <a:defRPr sz="2600">
                <a:solidFill>
                  <a:schemeClr val="tx1"/>
                </a:solidFill>
                <a:latin typeface="Arial" charset="0"/>
              </a:defRPr>
            </a:lvl2pPr>
            <a:lvl3pPr marL="1143000" indent="-228600" eaLnBrk="0" hangingPunct="0">
              <a:spcBef>
                <a:spcPct val="20000"/>
              </a:spcBef>
              <a:buClr>
                <a:schemeClr val="folHlink"/>
              </a:buClr>
              <a:buSzPct val="55000"/>
              <a:buFont typeface="Wingdings" pitchFamily="2" charset="2"/>
              <a:buChar char="n"/>
              <a:defRPr sz="2300">
                <a:solidFill>
                  <a:schemeClr val="tx1"/>
                </a:solidFill>
                <a:latin typeface="Arial" charset="0"/>
              </a:defRPr>
            </a:lvl3pPr>
            <a:lvl4pPr marL="1600200" indent="-228600" eaLnBrk="0" hangingPunct="0">
              <a:spcBef>
                <a:spcPct val="20000"/>
              </a:spcBef>
              <a:buClr>
                <a:schemeClr val="accent1"/>
              </a:buClr>
              <a:buFont typeface="Wingdings" pitchFamily="2" charset="2"/>
              <a:buChar char="§"/>
              <a:defRPr sz="2000">
                <a:solidFill>
                  <a:schemeClr val="tx1"/>
                </a:solidFill>
                <a:latin typeface="Arial" charset="0"/>
              </a:defRPr>
            </a:lvl4pPr>
            <a:lvl5pPr marL="2057400" indent="-228600" eaLnBrk="0" hangingPunct="0">
              <a:spcBef>
                <a:spcPct val="20000"/>
              </a:spcBef>
              <a:buClr>
                <a:schemeClr val="accent1"/>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n-GB" altLang="en-US" sz="3200" b="1" dirty="0">
                <a:solidFill>
                  <a:schemeClr val="bg1"/>
                </a:solidFill>
                <a:latin typeface="Arial" panose="020B0604020202020204" pitchFamily="34" charset="0"/>
                <a:cs typeface="Arial" panose="020B0604020202020204" pitchFamily="34" charset="0"/>
              </a:rPr>
              <a:t>We are all different</a:t>
            </a:r>
          </a:p>
        </p:txBody>
      </p:sp>
      <p:pic>
        <p:nvPicPr>
          <p:cNvPr id="4" name="Picture 3" descr="C:\Users\bethia.dennis\Desktop\My Folder\Social Media Group\Social Media Group\Images and Logos\ISPHNS-LOGO New (doc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2046" y="518388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D2FE976-34B7-494C-8ED0-DF049806D627}"/>
              </a:ext>
            </a:extLst>
          </p:cNvPr>
          <p:cNvSpPr txBox="1"/>
          <p:nvPr/>
        </p:nvSpPr>
        <p:spPr>
          <a:xfrm>
            <a:off x="5014913" y="1674115"/>
            <a:ext cx="6634644" cy="3899144"/>
          </a:xfrm>
          <a:prstGeom prst="rect">
            <a:avLst/>
          </a:prstGeom>
          <a:noFill/>
        </p:spPr>
        <p:txBody>
          <a:bodyPr wrap="square" rtlCol="0">
            <a:spAutoFit/>
          </a:bodyPr>
          <a:lstStyle/>
          <a:p>
            <a:pPr marL="342900" indent="-342900" eaLnBrk="1" hangingPunct="1">
              <a:lnSpc>
                <a:spcPct val="150000"/>
              </a:lnSpc>
              <a:spcBef>
                <a:spcPct val="0"/>
              </a:spcBef>
              <a:buClrTx/>
              <a:buSzTx/>
              <a:buFont typeface="Arial" panose="020B0604020202020204" pitchFamily="34" charset="0"/>
              <a:buChar char="•"/>
            </a:pPr>
            <a:r>
              <a:rPr lang="en-GB" altLang="en-US" sz="2400" dirty="0">
                <a:solidFill>
                  <a:schemeClr val="accent1">
                    <a:lumMod val="50000"/>
                  </a:schemeClr>
                </a:solidFill>
                <a:latin typeface="Arial Rounded MT Bold" panose="020F0704030504030204" pitchFamily="34" charset="0"/>
              </a:rPr>
              <a:t>The changes to the body will start at different times for each person</a:t>
            </a:r>
          </a:p>
          <a:p>
            <a:pPr marL="342900" indent="-342900">
              <a:lnSpc>
                <a:spcPct val="150000"/>
              </a:lnSpc>
              <a:spcBef>
                <a:spcPct val="0"/>
              </a:spcBef>
              <a:buFont typeface="Arial" panose="020B0604020202020204" pitchFamily="34" charset="0"/>
              <a:buChar char="•"/>
            </a:pPr>
            <a:r>
              <a:rPr lang="en-GB" altLang="en-US" sz="2400" dirty="0">
                <a:solidFill>
                  <a:schemeClr val="accent1">
                    <a:lumMod val="50000"/>
                  </a:schemeClr>
                </a:solidFill>
                <a:latin typeface="Arial Rounded MT Bold" panose="020F0704030504030204" pitchFamily="34" charset="0"/>
              </a:rPr>
              <a:t>We won’t all look the same</a:t>
            </a:r>
          </a:p>
          <a:p>
            <a:pPr marL="342900" indent="-342900">
              <a:lnSpc>
                <a:spcPct val="150000"/>
              </a:lnSpc>
              <a:spcBef>
                <a:spcPct val="0"/>
              </a:spcBef>
              <a:buFont typeface="Arial" panose="020B0604020202020204" pitchFamily="34" charset="0"/>
              <a:buChar char="•"/>
            </a:pPr>
            <a:r>
              <a:rPr lang="en-GB" altLang="en-US" sz="2400" dirty="0">
                <a:solidFill>
                  <a:schemeClr val="accent1">
                    <a:lumMod val="50000"/>
                  </a:schemeClr>
                </a:solidFill>
                <a:latin typeface="Arial Rounded MT Bold" panose="020F0704030504030204" pitchFamily="34" charset="0"/>
              </a:rPr>
              <a:t>How we look is partly determined by our genetics</a:t>
            </a:r>
          </a:p>
          <a:p>
            <a:pPr marL="342900" indent="-342900">
              <a:lnSpc>
                <a:spcPct val="150000"/>
              </a:lnSpc>
              <a:spcBef>
                <a:spcPct val="0"/>
              </a:spcBef>
              <a:buFont typeface="Arial" panose="020B0604020202020204" pitchFamily="34" charset="0"/>
              <a:buChar char="•"/>
            </a:pPr>
            <a:r>
              <a:rPr lang="en-GB" altLang="en-US" sz="2400" dirty="0">
                <a:solidFill>
                  <a:schemeClr val="accent1">
                    <a:lumMod val="50000"/>
                  </a:schemeClr>
                </a:solidFill>
                <a:latin typeface="Arial Rounded MT Bold" panose="020F0704030504030204" pitchFamily="34" charset="0"/>
              </a:rPr>
              <a:t>It would be boring if we all looked the same!</a:t>
            </a:r>
          </a:p>
        </p:txBody>
      </p:sp>
      <p:sp>
        <p:nvSpPr>
          <p:cNvPr id="7" name="TextBox 6">
            <a:extLst>
              <a:ext uri="{FF2B5EF4-FFF2-40B4-BE49-F238E27FC236}">
                <a16:creationId xmlns:a16="http://schemas.microsoft.com/office/drawing/2014/main" id="{5D4A802B-B6F9-4746-AD1C-996E44BB6363}"/>
              </a:ext>
            </a:extLst>
          </p:cNvPr>
          <p:cNvSpPr txBox="1"/>
          <p:nvPr/>
        </p:nvSpPr>
        <p:spPr>
          <a:xfrm>
            <a:off x="570022" y="1117944"/>
            <a:ext cx="4023409" cy="769441"/>
          </a:xfrm>
          <a:prstGeom prst="rect">
            <a:avLst/>
          </a:prstGeom>
          <a:noFill/>
          <a:effectLst>
            <a:outerShdw blurRad="50800" dist="38100" dir="2700000" algn="tl" rotWithShape="0">
              <a:prstClr val="black">
                <a:alpha val="40000"/>
              </a:prstClr>
            </a:outerShdw>
          </a:effectLst>
        </p:spPr>
        <p:txBody>
          <a:bodyPr wrap="none" rtlCol="0">
            <a:spAutoFit/>
          </a:bodyPr>
          <a:lstStyle/>
          <a:p>
            <a:r>
              <a:rPr lang="en-GB" sz="4400" dirty="0">
                <a:solidFill>
                  <a:srgbClr val="0070C0"/>
                </a:solidFill>
                <a:latin typeface="Arial Rounded MT Bold" panose="020F0704030504030204" pitchFamily="34" charset="0"/>
              </a:rPr>
              <a:t>Do not worry! </a:t>
            </a:r>
          </a:p>
        </p:txBody>
      </p:sp>
      <p:pic>
        <p:nvPicPr>
          <p:cNvPr id="3" name="Picture 2">
            <a:extLst>
              <a:ext uri="{FF2B5EF4-FFF2-40B4-BE49-F238E27FC236}">
                <a16:creationId xmlns:a16="http://schemas.microsoft.com/office/drawing/2014/main" id="{C7BF2F1C-CED6-40CE-B3A7-7280CC8E61AE}"/>
              </a:ext>
            </a:extLst>
          </p:cNvPr>
          <p:cNvPicPr>
            <a:picLocks noChangeAspect="1"/>
          </p:cNvPicPr>
          <p:nvPr/>
        </p:nvPicPr>
        <p:blipFill>
          <a:blip r:embed="rId3"/>
          <a:stretch>
            <a:fillRect/>
          </a:stretch>
        </p:blipFill>
        <p:spPr>
          <a:xfrm>
            <a:off x="876519" y="2054573"/>
            <a:ext cx="2966819" cy="44485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29868" y="223929"/>
            <a:ext cx="4217776"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Hair &amp; skin changes</a:t>
            </a:r>
          </a:p>
        </p:txBody>
      </p:sp>
      <p:pic>
        <p:nvPicPr>
          <p:cNvPr id="4098" name="Picture 2" descr="African-American Teenage Boy with Acne Problem on Color Background">
            <a:extLst>
              <a:ext uri="{FF2B5EF4-FFF2-40B4-BE49-F238E27FC236}">
                <a16:creationId xmlns:a16="http://schemas.microsoft.com/office/drawing/2014/main" id="{1A844DFC-CFE8-48D2-B098-C265267F4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305" y="1898316"/>
            <a:ext cx="3681082" cy="245481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oman with skin problem acne on back">
            <a:extLst>
              <a:ext uri="{FF2B5EF4-FFF2-40B4-BE49-F238E27FC236}">
                <a16:creationId xmlns:a16="http://schemas.microsoft.com/office/drawing/2014/main" id="{369D8449-3531-4D7E-B66A-E1A43933B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56" y="1896969"/>
            <a:ext cx="3040673" cy="40542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bethia.dennis\Desktop\My Folder\Social Media Group\Social Media Group\Images and Logos\ISPHNS-LOGO New (doc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D2C5DE4-4EC1-42FC-931D-0A6BC11E7FE6}"/>
              </a:ext>
            </a:extLst>
          </p:cNvPr>
          <p:cNvSpPr txBox="1"/>
          <p:nvPr/>
        </p:nvSpPr>
        <p:spPr>
          <a:xfrm>
            <a:off x="3514463" y="4702787"/>
            <a:ext cx="6947389" cy="1815882"/>
          </a:xfrm>
          <a:prstGeom prst="rect">
            <a:avLst/>
          </a:prstGeom>
          <a:noFill/>
        </p:spPr>
        <p:txBody>
          <a:bodyPr wrap="square">
            <a:spAutoFit/>
          </a:bodyPr>
          <a:lstStyle/>
          <a:p>
            <a:pPr algn="ctr">
              <a:buFont typeface="Wingdings" pitchFamily="2" charset="2"/>
              <a:buNone/>
            </a:pPr>
            <a:r>
              <a:rPr lang="en-GB" altLang="en-US" sz="2800" dirty="0">
                <a:solidFill>
                  <a:srgbClr val="0070C0"/>
                </a:solidFill>
                <a:latin typeface="Arial Rounded MT Bold" panose="020F0704030504030204" pitchFamily="34" charset="0"/>
              </a:rPr>
              <a:t>Extra sebum is produced in puberty </a:t>
            </a:r>
          </a:p>
          <a:p>
            <a:pPr algn="ctr">
              <a:buFont typeface="Wingdings" pitchFamily="2" charset="2"/>
              <a:buNone/>
            </a:pPr>
            <a:endParaRPr lang="en-GB" altLang="en-US" sz="2800" dirty="0">
              <a:solidFill>
                <a:srgbClr val="0070C0"/>
              </a:solidFill>
              <a:latin typeface="Arial Rounded MT Bold" panose="020F0704030504030204" pitchFamily="34" charset="0"/>
            </a:endParaRPr>
          </a:p>
          <a:p>
            <a:pPr algn="ctr">
              <a:buFont typeface="Wingdings" pitchFamily="2" charset="2"/>
              <a:buNone/>
            </a:pPr>
            <a:r>
              <a:rPr lang="en-GB" altLang="en-US" sz="2800" dirty="0">
                <a:solidFill>
                  <a:srgbClr val="0070C0"/>
                </a:solidFill>
                <a:latin typeface="Arial Rounded MT Bold" panose="020F0704030504030204" pitchFamily="34" charset="0"/>
              </a:rPr>
              <a:t>It makes hair greasy &amp; skin prone to spots</a:t>
            </a:r>
          </a:p>
        </p:txBody>
      </p:sp>
      <p:pic>
        <p:nvPicPr>
          <p:cNvPr id="4102" name="Picture 6" descr="Blonde woman having greasy hair">
            <a:extLst>
              <a:ext uri="{FF2B5EF4-FFF2-40B4-BE49-F238E27FC236}">
                <a16:creationId xmlns:a16="http://schemas.microsoft.com/office/drawing/2014/main" id="{45A43101-DB1D-4345-9EA9-4DB4AF766B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4132" y="1896969"/>
            <a:ext cx="4366504" cy="2456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45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575" y="5856470"/>
            <a:ext cx="5353878" cy="954107"/>
          </a:xfrm>
          <a:prstGeom prst="rect">
            <a:avLst/>
          </a:prstGeom>
        </p:spPr>
        <p:txBody>
          <a:bodyPr wrap="square">
            <a:spAutoFit/>
          </a:bodyPr>
          <a:lstStyle/>
          <a:p>
            <a:pPr algn="ctr">
              <a:spcBef>
                <a:spcPct val="20000"/>
              </a:spcBef>
              <a:defRPr/>
            </a:pPr>
            <a:r>
              <a:rPr lang="en-GB" sz="2800" dirty="0">
                <a:solidFill>
                  <a:srgbClr val="0070C0"/>
                </a:solidFill>
                <a:latin typeface="Arial Rounded MT Bold" panose="020F0704030504030204" pitchFamily="34" charset="0"/>
              </a:rPr>
              <a:t>We are all stinky from time to time!!</a:t>
            </a:r>
            <a:endParaRPr lang="en-GB" altLang="en-US" sz="2800" dirty="0">
              <a:solidFill>
                <a:srgbClr val="0070C0"/>
              </a:solidFill>
              <a:latin typeface="Arial Rounded MT Bold" panose="020F0704030504030204" pitchFamily="34" charset="0"/>
            </a:endParaRPr>
          </a:p>
        </p:txBody>
      </p:sp>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19445" y="5373216"/>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968711" y="328932"/>
            <a:ext cx="1838965" cy="584775"/>
          </a:xfrm>
          <a:prstGeom prst="rect">
            <a:avLst/>
          </a:prstGeom>
        </p:spPr>
        <p:txBody>
          <a:bodyPr wrap="none">
            <a:spAutoFit/>
          </a:bodyPr>
          <a:lstStyle/>
          <a:p>
            <a:r>
              <a:rPr lang="en-GB" sz="3200" b="1" dirty="0">
                <a:solidFill>
                  <a:schemeClr val="bg1"/>
                </a:solidFill>
                <a:latin typeface="+mj-lt"/>
              </a:rPr>
              <a:t>Sweating</a:t>
            </a:r>
            <a:endParaRPr lang="en-GB" sz="3200" dirty="0">
              <a:latin typeface="+mj-lt"/>
            </a:endParaRPr>
          </a:p>
        </p:txBody>
      </p:sp>
      <p:pic>
        <p:nvPicPr>
          <p:cNvPr id="8" name="Picture 7" descr="Image result for stinky teenagers">
            <a:hlinkClick r:id="rId4"/>
          </p:cNvPr>
          <p:cNvPicPr/>
          <p:nvPr/>
        </p:nvPicPr>
        <p:blipFill rotWithShape="1">
          <a:blip r:embed="rId5">
            <a:extLst>
              <a:ext uri="{28A0092B-C50C-407E-A947-70E740481C1C}">
                <a14:useLocalDpi xmlns:a14="http://schemas.microsoft.com/office/drawing/2010/main" val="0"/>
              </a:ext>
            </a:extLst>
          </a:blip>
          <a:srcRect t="9491" b="18442"/>
          <a:stretch/>
        </p:blipFill>
        <p:spPr bwMode="auto">
          <a:xfrm>
            <a:off x="409973" y="3916872"/>
            <a:ext cx="4256984" cy="2705871"/>
          </a:xfrm>
          <a:prstGeom prst="rect">
            <a:avLst/>
          </a:prstGeom>
          <a:noFill/>
          <a:ln>
            <a:noFill/>
          </a:ln>
        </p:spPr>
      </p:pic>
      <p:pic>
        <p:nvPicPr>
          <p:cNvPr id="9" name="Picture 8" descr="Image result for whats that smell?">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1543" y="2350616"/>
            <a:ext cx="4774337" cy="3132511"/>
          </a:xfrm>
          <a:prstGeom prst="rect">
            <a:avLst/>
          </a:prstGeom>
          <a:noFill/>
          <a:ln>
            <a:noFill/>
          </a:ln>
        </p:spPr>
      </p:pic>
      <p:pic>
        <p:nvPicPr>
          <p:cNvPr id="10" name="Picture 2" descr="Disgusted Woman with Sweaty Underarms ">
            <a:extLst>
              <a:ext uri="{FF2B5EF4-FFF2-40B4-BE49-F238E27FC236}">
                <a16:creationId xmlns:a16="http://schemas.microsoft.com/office/drawing/2014/main" id="{38B406F8-7D85-4322-B5FC-AF6701B1E4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402" y="1076982"/>
            <a:ext cx="3819723" cy="25472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E3C06F6-6985-4F41-954C-C0E2F2492E05}"/>
              </a:ext>
            </a:extLst>
          </p:cNvPr>
          <p:cNvSpPr txBox="1"/>
          <p:nvPr/>
        </p:nvSpPr>
        <p:spPr>
          <a:xfrm>
            <a:off x="4836268" y="1672625"/>
            <a:ext cx="7355732"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Sweat is our bodies natural way of cooling down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56867" y="312092"/>
            <a:ext cx="2002815"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Self Care</a:t>
            </a:r>
          </a:p>
        </p:txBody>
      </p:sp>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mage result for shower cartoon">
            <a:hlinkClick r:id="rId4"/>
            <a:extLst>
              <a:ext uri="{FF2B5EF4-FFF2-40B4-BE49-F238E27FC236}">
                <a16:creationId xmlns:a16="http://schemas.microsoft.com/office/drawing/2014/main" id="{34F81428-A77F-4362-BF35-B4EDEB2641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413" y="1800226"/>
            <a:ext cx="2312086" cy="2082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3" descr="Image result for cartoon soap">
            <a:hlinkClick r:id="rId6"/>
            <a:extLst>
              <a:ext uri="{FF2B5EF4-FFF2-40B4-BE49-F238E27FC236}">
                <a16:creationId xmlns:a16="http://schemas.microsoft.com/office/drawing/2014/main" id="{38255F07-FBE2-48D8-B838-0338ED0C3CE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255" y="4121549"/>
            <a:ext cx="2256927" cy="2256928"/>
          </a:xfrm>
          <a:prstGeom prst="rect">
            <a:avLst/>
          </a:prstGeom>
          <a:noFill/>
          <a:extLst>
            <a:ext uri="{909E8E84-426E-40DD-AFC4-6F175D3DCCD1}">
              <a14:hiddenFill xmlns:a14="http://schemas.microsoft.com/office/drawing/2010/main">
                <a:solidFill>
                  <a:srgbClr val="FFFFFF"/>
                </a:solidFill>
              </a14:hiddenFill>
            </a:ext>
          </a:extLst>
        </p:spPr>
      </p:pic>
      <p:pic>
        <p:nvPicPr>
          <p:cNvPr id="10" name="irc_mi" descr="Image result for deodorant cartoon">
            <a:hlinkClick r:id="rId8"/>
            <a:extLst>
              <a:ext uri="{FF2B5EF4-FFF2-40B4-BE49-F238E27FC236}">
                <a16:creationId xmlns:a16="http://schemas.microsoft.com/office/drawing/2014/main" id="{67408979-77A4-4B7A-A523-AFD29A85C115}"/>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43712" y="1800226"/>
            <a:ext cx="1814491" cy="2426020"/>
          </a:xfrm>
          <a:prstGeom prst="rect">
            <a:avLst/>
          </a:prstGeom>
          <a:noFill/>
          <a:ln>
            <a:noFill/>
          </a:ln>
        </p:spPr>
      </p:pic>
      <p:pic>
        <p:nvPicPr>
          <p:cNvPr id="11" name="Picture 3">
            <a:extLst>
              <a:ext uri="{FF2B5EF4-FFF2-40B4-BE49-F238E27FC236}">
                <a16:creationId xmlns:a16="http://schemas.microsoft.com/office/drawing/2014/main" id="{5C58246A-E6C6-430C-B2ED-9581B0944FF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1125" t="5953" r="25571" b="10113"/>
          <a:stretch/>
        </p:blipFill>
        <p:spPr bwMode="auto">
          <a:xfrm>
            <a:off x="2961289" y="4232746"/>
            <a:ext cx="2555631" cy="2331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rc_mi" descr="Image result for bad breath teenager">
            <a:hlinkClick r:id="rId11"/>
            <a:extLst>
              <a:ext uri="{FF2B5EF4-FFF2-40B4-BE49-F238E27FC236}">
                <a16:creationId xmlns:a16="http://schemas.microsoft.com/office/drawing/2014/main" id="{F5B29A7B-4D35-475C-AE60-84F241E5820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058275" y="2339755"/>
            <a:ext cx="3024927" cy="2426020"/>
          </a:xfrm>
          <a:prstGeom prst="rect">
            <a:avLst/>
          </a:prstGeom>
          <a:noFill/>
          <a:ln>
            <a:noFill/>
          </a:ln>
        </p:spPr>
      </p:pic>
      <p:pic>
        <p:nvPicPr>
          <p:cNvPr id="13" name="irc_mi" descr="Image result for washing hair cartoon">
            <a:hlinkClick r:id="rId13"/>
            <a:extLst>
              <a:ext uri="{FF2B5EF4-FFF2-40B4-BE49-F238E27FC236}">
                <a16:creationId xmlns:a16="http://schemas.microsoft.com/office/drawing/2014/main" id="{556B1FAF-4313-4325-BAD3-F2F6109EB2BD}"/>
              </a:ext>
            </a:extLst>
          </p:cNvPr>
          <p:cNvPicPr/>
          <p:nvPr/>
        </p:nvPicPr>
        <p:blipFill rotWithShape="1">
          <a:blip r:embed="rId14" cstate="print">
            <a:extLst>
              <a:ext uri="{28A0092B-C50C-407E-A947-70E740481C1C}">
                <a14:useLocalDpi xmlns:a14="http://schemas.microsoft.com/office/drawing/2010/main" val="0"/>
              </a:ext>
            </a:extLst>
          </a:blip>
          <a:srcRect b="6928"/>
          <a:stretch/>
        </p:blipFill>
        <p:spPr bwMode="auto">
          <a:xfrm>
            <a:off x="3507810" y="1572080"/>
            <a:ext cx="2343150" cy="2591112"/>
          </a:xfrm>
          <a:prstGeom prst="rect">
            <a:avLst/>
          </a:prstGeom>
          <a:noFill/>
          <a:ln>
            <a:noFill/>
          </a:ln>
        </p:spPr>
      </p:pic>
      <p:sp>
        <p:nvSpPr>
          <p:cNvPr id="3" name="TextBox 2">
            <a:extLst>
              <a:ext uri="{FF2B5EF4-FFF2-40B4-BE49-F238E27FC236}">
                <a16:creationId xmlns:a16="http://schemas.microsoft.com/office/drawing/2014/main" id="{DAABA62D-4BA3-4DA1-BD4E-67CF9637D764}"/>
              </a:ext>
            </a:extLst>
          </p:cNvPr>
          <p:cNvSpPr txBox="1"/>
          <p:nvPr/>
        </p:nvSpPr>
        <p:spPr>
          <a:xfrm>
            <a:off x="493477" y="1037741"/>
            <a:ext cx="4401333" cy="523220"/>
          </a:xfrm>
          <a:prstGeom prst="rect">
            <a:avLst/>
          </a:prstGeom>
          <a:noFill/>
        </p:spPr>
        <p:txBody>
          <a:bodyPr wrap="none" rtlCol="0">
            <a:spAutoFit/>
          </a:bodyPr>
          <a:lstStyle/>
          <a:p>
            <a:r>
              <a:rPr lang="en-GB" sz="2800" dirty="0">
                <a:solidFill>
                  <a:srgbClr val="0070C0"/>
                </a:solidFill>
                <a:latin typeface="Arial Rounded MT Bold" panose="020F0704030504030204" pitchFamily="34" charset="0"/>
              </a:rPr>
              <a:t>What can we do to help?</a:t>
            </a:r>
          </a:p>
        </p:txBody>
      </p:sp>
      <p:pic>
        <p:nvPicPr>
          <p:cNvPr id="4" name="Picture 3">
            <a:extLst>
              <a:ext uri="{FF2B5EF4-FFF2-40B4-BE49-F238E27FC236}">
                <a16:creationId xmlns:a16="http://schemas.microsoft.com/office/drawing/2014/main" id="{8CA9791C-A738-4FD7-BF4C-4F393B0AF463}"/>
              </a:ext>
            </a:extLst>
          </p:cNvPr>
          <p:cNvPicPr>
            <a:picLocks noChangeAspect="1"/>
          </p:cNvPicPr>
          <p:nvPr/>
        </p:nvPicPr>
        <p:blipFill>
          <a:blip r:embed="rId15"/>
          <a:stretch>
            <a:fillRect/>
          </a:stretch>
        </p:blipFill>
        <p:spPr>
          <a:xfrm>
            <a:off x="6460709" y="4731248"/>
            <a:ext cx="3665432" cy="1832716"/>
          </a:xfrm>
          <a:prstGeom prst="rect">
            <a:avLst/>
          </a:prstGeom>
        </p:spPr>
      </p:pic>
    </p:spTree>
    <p:extLst>
      <p:ext uri="{BB962C8B-B14F-4D97-AF65-F5344CB8AC3E}">
        <p14:creationId xmlns:p14="http://schemas.microsoft.com/office/powerpoint/2010/main" val="4091545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24662" y="276505"/>
            <a:ext cx="4305299"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Girls body in puberty</a:t>
            </a:r>
          </a:p>
        </p:txBody>
      </p:sp>
      <p:pic>
        <p:nvPicPr>
          <p:cNvPr id="4" name="Picture 5" descr="Three girls showing development: before puberty, during puberty, and adulthood.">
            <a:extLst>
              <a:ext uri="{FF2B5EF4-FFF2-40B4-BE49-F238E27FC236}">
                <a16:creationId xmlns:a16="http://schemas.microsoft.com/office/drawing/2014/main" id="{153E3CF8-AB83-4239-8209-64062B5F3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35" y="1406974"/>
            <a:ext cx="4936910" cy="51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5988A1A5-F95D-48E1-9F35-2270F11426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6745" y="1734940"/>
            <a:ext cx="5574662" cy="4665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8676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a:xfrm>
            <a:off x="5648178" y="158393"/>
            <a:ext cx="6029325" cy="648816"/>
          </a:xfrm>
        </p:spPr>
        <p:txBody>
          <a:bodyPr>
            <a:noAutofit/>
          </a:bodyPr>
          <a:lstStyle/>
          <a:p>
            <a:pPr algn="l" eaLnBrk="1" hangingPunct="1"/>
            <a:r>
              <a:rPr lang="en-GB" altLang="en-US" sz="3200" b="1" dirty="0">
                <a:solidFill>
                  <a:schemeClr val="bg1"/>
                </a:solidFill>
                <a:latin typeface="Arial" panose="020B0604020202020204" pitchFamily="34" charset="0"/>
                <a:cs typeface="Arial" panose="020B0604020202020204" pitchFamily="34" charset="0"/>
              </a:rPr>
              <a:t>Female reproductive system</a:t>
            </a:r>
          </a:p>
        </p:txBody>
      </p:sp>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431" y="1542307"/>
            <a:ext cx="8623495" cy="523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081" y="4351785"/>
            <a:ext cx="3536127" cy="234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bethia.dennis\Desktop\My Folder\Social Media Group\Social Media Group\Images and Logos\ISPHNS-LOGO New (doc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20871"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86638" y="242122"/>
            <a:ext cx="3486150"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Female anatomy </a:t>
            </a:r>
          </a:p>
        </p:txBody>
      </p:sp>
      <p:pic>
        <p:nvPicPr>
          <p:cNvPr id="8" name="Picture 3">
            <a:extLst>
              <a:ext uri="{FF2B5EF4-FFF2-40B4-BE49-F238E27FC236}">
                <a16:creationId xmlns:a16="http://schemas.microsoft.com/office/drawing/2014/main" id="{6BD36FD5-DF34-46D4-A88E-EFD2B23DE7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1487286"/>
            <a:ext cx="8267700" cy="51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AD1F97C1-95FE-4670-9B93-2FB391F12547}"/>
              </a:ext>
            </a:extLst>
          </p:cNvPr>
          <p:cNvPicPr>
            <a:picLocks noChangeAspect="1"/>
          </p:cNvPicPr>
          <p:nvPr/>
        </p:nvPicPr>
        <p:blipFill>
          <a:blip r:embed="rId4"/>
          <a:stretch>
            <a:fillRect/>
          </a:stretch>
        </p:blipFill>
        <p:spPr>
          <a:xfrm>
            <a:off x="10603674" y="5315578"/>
            <a:ext cx="1469263" cy="1542422"/>
          </a:xfrm>
          <a:prstGeom prst="rect">
            <a:avLst/>
          </a:prstGeom>
        </p:spPr>
      </p:pic>
    </p:spTree>
    <p:extLst>
      <p:ext uri="{BB962C8B-B14F-4D97-AF65-F5344CB8AC3E}">
        <p14:creationId xmlns:p14="http://schemas.microsoft.com/office/powerpoint/2010/main" val="3053830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1"/>
          <p:cNvSpPr txBox="1">
            <a:spLocks noChangeArrowheads="1"/>
          </p:cNvSpPr>
          <p:nvPr/>
        </p:nvSpPr>
        <p:spPr bwMode="auto">
          <a:xfrm>
            <a:off x="6692896" y="238931"/>
            <a:ext cx="40496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folHlink"/>
              </a:buClr>
              <a:buSzPct val="90000"/>
              <a:buFont typeface="Wingdings" pitchFamily="2" charset="2"/>
              <a:buChar char="n"/>
              <a:defRPr sz="2800">
                <a:solidFill>
                  <a:schemeClr val="tx1"/>
                </a:solidFill>
                <a:latin typeface="Arial" charset="0"/>
              </a:defRPr>
            </a:lvl1pPr>
            <a:lvl2pPr marL="742950" indent="-285750" eaLnBrk="0" hangingPunct="0">
              <a:spcBef>
                <a:spcPct val="20000"/>
              </a:spcBef>
              <a:buClr>
                <a:schemeClr val="accent1"/>
              </a:buClr>
              <a:buSzPct val="75000"/>
              <a:buFont typeface="Wingdings" pitchFamily="2" charset="2"/>
              <a:buChar char="n"/>
              <a:defRPr sz="2600">
                <a:solidFill>
                  <a:schemeClr val="tx1"/>
                </a:solidFill>
                <a:latin typeface="Arial" charset="0"/>
              </a:defRPr>
            </a:lvl2pPr>
            <a:lvl3pPr marL="1143000" indent="-228600" eaLnBrk="0" hangingPunct="0">
              <a:spcBef>
                <a:spcPct val="20000"/>
              </a:spcBef>
              <a:buClr>
                <a:schemeClr val="folHlink"/>
              </a:buClr>
              <a:buSzPct val="55000"/>
              <a:buFont typeface="Wingdings" pitchFamily="2" charset="2"/>
              <a:buChar char="n"/>
              <a:defRPr sz="2300">
                <a:solidFill>
                  <a:schemeClr val="tx1"/>
                </a:solidFill>
                <a:latin typeface="Arial" charset="0"/>
              </a:defRPr>
            </a:lvl3pPr>
            <a:lvl4pPr marL="1600200" indent="-228600" eaLnBrk="0" hangingPunct="0">
              <a:spcBef>
                <a:spcPct val="20000"/>
              </a:spcBef>
              <a:buClr>
                <a:schemeClr val="accent1"/>
              </a:buClr>
              <a:buFont typeface="Wingdings" pitchFamily="2" charset="2"/>
              <a:buChar char="§"/>
              <a:defRPr sz="2000">
                <a:solidFill>
                  <a:schemeClr val="tx1"/>
                </a:solidFill>
                <a:latin typeface="Arial" charset="0"/>
              </a:defRPr>
            </a:lvl4pPr>
            <a:lvl5pPr marL="2057400" indent="-228600" eaLnBrk="0" hangingPunct="0">
              <a:spcBef>
                <a:spcPct val="20000"/>
              </a:spcBef>
              <a:buClr>
                <a:schemeClr val="accent1"/>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n-GB" altLang="en-US" sz="3200" b="1" dirty="0">
                <a:solidFill>
                  <a:schemeClr val="bg1"/>
                </a:solidFill>
                <a:latin typeface="Arial" panose="020B0604020202020204" pitchFamily="34" charset="0"/>
                <a:cs typeface="Arial" panose="020B0604020202020204" pitchFamily="34" charset="0"/>
              </a:rPr>
              <a:t>What is discharge?</a:t>
            </a:r>
          </a:p>
        </p:txBody>
      </p:sp>
      <p:sp>
        <p:nvSpPr>
          <p:cNvPr id="2" name="TextBox 1"/>
          <p:cNvSpPr txBox="1"/>
          <p:nvPr/>
        </p:nvSpPr>
        <p:spPr>
          <a:xfrm>
            <a:off x="1035327" y="823706"/>
            <a:ext cx="2833977" cy="646331"/>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3600" b="1" dirty="0">
                <a:solidFill>
                  <a:srgbClr val="0070C0"/>
                </a:solidFill>
                <a:latin typeface="Arial Rounded MT Bold" panose="020F0704030504030204" pitchFamily="34" charset="0"/>
              </a:rPr>
              <a:t>Discharge</a:t>
            </a:r>
          </a:p>
        </p:txBody>
      </p:sp>
      <p:sp>
        <p:nvSpPr>
          <p:cNvPr id="3" name="TextBox 2">
            <a:extLst>
              <a:ext uri="{FF2B5EF4-FFF2-40B4-BE49-F238E27FC236}">
                <a16:creationId xmlns:a16="http://schemas.microsoft.com/office/drawing/2014/main" id="{72B9E276-7626-47A5-A228-CD349C969EE2}"/>
              </a:ext>
            </a:extLst>
          </p:cNvPr>
          <p:cNvSpPr txBox="1"/>
          <p:nvPr/>
        </p:nvSpPr>
        <p:spPr>
          <a:xfrm>
            <a:off x="380921" y="1470037"/>
            <a:ext cx="10361653" cy="44670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Discharge is a fluid secreted by tiny glands in your vagina</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Discharge keeps the vagina healthy and protects against infection</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Discharge is often clear or white and does not smell</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Discharge can happen more frequently before your period starts</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Discharge is completely NORMAL!</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If you are worried about any changes speak to your doctor</a:t>
            </a:r>
          </a:p>
          <a:p>
            <a:pPr marL="285750" indent="-285750">
              <a:lnSpc>
                <a:spcPct val="150000"/>
              </a:lnSpc>
              <a:buFont typeface="Arial" panose="020B0604020202020204" pitchFamily="34" charset="0"/>
              <a:buChar char="•"/>
            </a:pPr>
            <a:endParaRPr lang="en-GB" sz="2400" b="1" dirty="0">
              <a:solidFill>
                <a:srgbClr val="0070C0"/>
              </a:solidFill>
              <a:latin typeface="Arial Rounded MT Bold" panose="020F0704030504030204" pitchFamily="34" charset="0"/>
            </a:endParaRPr>
          </a:p>
          <a:p>
            <a:pPr>
              <a:lnSpc>
                <a:spcPct val="150000"/>
              </a:lnSpc>
            </a:pPr>
            <a:r>
              <a:rPr lang="en-GB" sz="2400" b="1" dirty="0">
                <a:solidFill>
                  <a:srgbClr val="0070C0"/>
                </a:solidFill>
                <a:latin typeface="Arial Rounded MT Bold" panose="020F0704030504030204" pitchFamily="34" charset="0"/>
              </a:rPr>
              <a:t>Some people like to use a panty liner to keep fresh</a:t>
            </a:r>
          </a:p>
        </p:txBody>
      </p:sp>
      <p:pic>
        <p:nvPicPr>
          <p:cNvPr id="4" name="Picture 3">
            <a:extLst>
              <a:ext uri="{FF2B5EF4-FFF2-40B4-BE49-F238E27FC236}">
                <a16:creationId xmlns:a16="http://schemas.microsoft.com/office/drawing/2014/main" id="{9E19098C-F4CA-4283-ACC9-97B079C08414}"/>
              </a:ext>
            </a:extLst>
          </p:cNvPr>
          <p:cNvPicPr>
            <a:picLocks noChangeAspect="1"/>
          </p:cNvPicPr>
          <p:nvPr/>
        </p:nvPicPr>
        <p:blipFill>
          <a:blip r:embed="rId3"/>
          <a:stretch>
            <a:fillRect/>
          </a:stretch>
        </p:blipFill>
        <p:spPr>
          <a:xfrm>
            <a:off x="7949959" y="4716407"/>
            <a:ext cx="4049678" cy="21415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37607" y="292511"/>
            <a:ext cx="2867830"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Menstruation</a:t>
            </a:r>
          </a:p>
        </p:txBody>
      </p:sp>
      <p:sp>
        <p:nvSpPr>
          <p:cNvPr id="6" name="TextBox 5">
            <a:extLst>
              <a:ext uri="{FF2B5EF4-FFF2-40B4-BE49-F238E27FC236}">
                <a16:creationId xmlns:a16="http://schemas.microsoft.com/office/drawing/2014/main" id="{A0813CFD-3CA2-4888-BFCE-73BF0B8963CF}"/>
              </a:ext>
            </a:extLst>
          </p:cNvPr>
          <p:cNvSpPr txBox="1"/>
          <p:nvPr/>
        </p:nvSpPr>
        <p:spPr>
          <a:xfrm>
            <a:off x="369988" y="1225689"/>
            <a:ext cx="5902223" cy="5401479"/>
          </a:xfrm>
          <a:prstGeom prst="rect">
            <a:avLst/>
          </a:prstGeom>
          <a:noFill/>
        </p:spPr>
        <p:txBody>
          <a:bodyPr wrap="square">
            <a:spAutoFit/>
          </a:bodyPr>
          <a:lstStyle/>
          <a:p>
            <a:pPr marL="285750" indent="-285750" eaLnBrk="1" hangingPunct="1">
              <a:buFont typeface="Arial" panose="020B0604020202020204" pitchFamily="34" charset="0"/>
              <a:buChar char="•"/>
              <a:defRPr/>
            </a:pPr>
            <a:r>
              <a:rPr lang="en-GB" sz="2300" dirty="0">
                <a:solidFill>
                  <a:srgbClr val="0070C0"/>
                </a:solidFill>
                <a:latin typeface="Arial Rounded MT Bold" panose="020F0704030504030204" pitchFamily="34" charset="0"/>
              </a:rPr>
              <a:t>A girl has 1-2 million tiny eggs in her ovaries</a:t>
            </a:r>
          </a:p>
          <a:p>
            <a:pPr marL="285750" indent="-285750">
              <a:buFont typeface="Arial" panose="020B0604020202020204" pitchFamily="34" charset="0"/>
              <a:buChar char="•"/>
              <a:defRPr/>
            </a:pPr>
            <a:r>
              <a:rPr lang="en-GB" sz="2300" dirty="0">
                <a:solidFill>
                  <a:srgbClr val="0070C0"/>
                </a:solidFill>
                <a:latin typeface="Arial Rounded MT Bold" panose="020F0704030504030204" pitchFamily="34" charset="0"/>
              </a:rPr>
              <a:t>When an egg is realised and not fertilised to make a baby, the lining of the uterus sheds</a:t>
            </a:r>
          </a:p>
          <a:p>
            <a:pPr marL="285750" indent="-285750">
              <a:buFont typeface="Arial" panose="020B0604020202020204" pitchFamily="34" charset="0"/>
              <a:buChar char="•"/>
              <a:defRPr/>
            </a:pPr>
            <a:r>
              <a:rPr lang="en-GB" sz="2300" dirty="0">
                <a:solidFill>
                  <a:srgbClr val="0070C0"/>
                </a:solidFill>
                <a:latin typeface="Arial Rounded MT Bold" panose="020F0704030504030204" pitchFamily="34" charset="0"/>
              </a:rPr>
              <a:t>Bleeding can last between </a:t>
            </a:r>
            <a:r>
              <a:rPr lang="en-GB" sz="2300" b="1" dirty="0">
                <a:solidFill>
                  <a:srgbClr val="0070C0"/>
                </a:solidFill>
                <a:latin typeface="Arial Rounded MT Bold" panose="020F0704030504030204" pitchFamily="34" charset="0"/>
              </a:rPr>
              <a:t>3 and 8 </a:t>
            </a:r>
            <a:r>
              <a:rPr lang="en-GB" sz="2300" dirty="0">
                <a:solidFill>
                  <a:srgbClr val="0070C0"/>
                </a:solidFill>
                <a:latin typeface="Arial Rounded MT Bold" panose="020F0704030504030204" pitchFamily="34" charset="0"/>
              </a:rPr>
              <a:t>days </a:t>
            </a:r>
          </a:p>
          <a:p>
            <a:pPr marL="285750" indent="-285750">
              <a:buFont typeface="Arial" panose="020B0604020202020204" pitchFamily="34" charset="0"/>
              <a:buChar char="•"/>
              <a:defRPr/>
            </a:pPr>
            <a:r>
              <a:rPr lang="en-GB" sz="2300" dirty="0">
                <a:solidFill>
                  <a:srgbClr val="0070C0"/>
                </a:solidFill>
                <a:latin typeface="Arial Rounded MT Bold" panose="020F0704030504030204" pitchFamily="34" charset="0"/>
              </a:rPr>
              <a:t>The average blood loss is only around 80ml </a:t>
            </a:r>
            <a:br>
              <a:rPr lang="en-GB" sz="2300" dirty="0">
                <a:solidFill>
                  <a:srgbClr val="0070C0"/>
                </a:solidFill>
                <a:latin typeface="Arial Rounded MT Bold" panose="020F0704030504030204" pitchFamily="34" charset="0"/>
              </a:rPr>
            </a:br>
            <a:r>
              <a:rPr lang="en-GB" sz="2300" dirty="0">
                <a:solidFill>
                  <a:srgbClr val="0070C0"/>
                </a:solidFill>
                <a:latin typeface="Arial Rounded MT Bold" panose="020F0704030504030204" pitchFamily="34" charset="0"/>
              </a:rPr>
              <a:t>(roughly </a:t>
            </a:r>
            <a:r>
              <a:rPr lang="en-GB" sz="2300" b="1" dirty="0">
                <a:solidFill>
                  <a:srgbClr val="0070C0"/>
                </a:solidFill>
                <a:latin typeface="Arial Rounded MT Bold" panose="020F0704030504030204" pitchFamily="34" charset="0"/>
              </a:rPr>
              <a:t>3 tablespoons</a:t>
            </a:r>
            <a:r>
              <a:rPr lang="en-GB" sz="2300" dirty="0">
                <a:solidFill>
                  <a:srgbClr val="0070C0"/>
                </a:solidFill>
                <a:latin typeface="Arial Rounded MT Bold" panose="020F0704030504030204" pitchFamily="34" charset="0"/>
              </a:rPr>
              <a:t>)</a:t>
            </a:r>
          </a:p>
          <a:p>
            <a:pPr marL="285750" indent="-285750">
              <a:buFont typeface="Arial" panose="020B0604020202020204" pitchFamily="34" charset="0"/>
              <a:buChar char="•"/>
              <a:defRPr/>
            </a:pPr>
            <a:r>
              <a:rPr lang="en-GB" sz="2300" dirty="0">
                <a:solidFill>
                  <a:srgbClr val="0070C0"/>
                </a:solidFill>
                <a:latin typeface="Arial Rounded MT Bold" panose="020F0704030504030204" pitchFamily="34" charset="0"/>
              </a:rPr>
              <a:t>Period blood can look red, brown, pink or black and can contain lumps</a:t>
            </a:r>
          </a:p>
          <a:p>
            <a:pPr marL="285750" indent="-285750">
              <a:buFont typeface="Arial" panose="020B0604020202020204" pitchFamily="34" charset="0"/>
              <a:buChar char="•"/>
              <a:defRPr/>
            </a:pPr>
            <a:r>
              <a:rPr lang="en-GB" sz="2300" dirty="0">
                <a:solidFill>
                  <a:srgbClr val="0070C0"/>
                </a:solidFill>
                <a:latin typeface="Arial Rounded MT Bold" panose="020F0704030504030204" pitchFamily="34" charset="0"/>
              </a:rPr>
              <a:t>Periods happen once a month -  but a girls body </a:t>
            </a:r>
            <a:r>
              <a:rPr lang="en-GB" sz="2300" b="1" dirty="0">
                <a:solidFill>
                  <a:srgbClr val="0070C0"/>
                </a:solidFill>
                <a:latin typeface="Arial Rounded MT Bold" panose="020F0704030504030204" pitchFamily="34" charset="0"/>
              </a:rPr>
              <a:t>takes time to get into a routine</a:t>
            </a:r>
            <a:endParaRPr lang="en-GB" sz="2300" dirty="0">
              <a:solidFill>
                <a:srgbClr val="0070C0"/>
              </a:solidFill>
              <a:latin typeface="Arial Rounded MT Bold" panose="020F0704030504030204" pitchFamily="34" charset="0"/>
            </a:endParaRPr>
          </a:p>
        </p:txBody>
      </p:sp>
      <p:pic>
        <p:nvPicPr>
          <p:cNvPr id="13" name="Picture 2">
            <a:extLst>
              <a:ext uri="{FF2B5EF4-FFF2-40B4-BE49-F238E27FC236}">
                <a16:creationId xmlns:a16="http://schemas.microsoft.com/office/drawing/2014/main" id="{0D4DFDD8-885B-4FDD-93A2-27A0E6B16F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131" y="1885950"/>
            <a:ext cx="5569487" cy="4646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4593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06326" y="331683"/>
            <a:ext cx="2680699"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Introduction</a:t>
            </a:r>
          </a:p>
        </p:txBody>
      </p:sp>
      <p:sp>
        <p:nvSpPr>
          <p:cNvPr id="4" name="TextBox 3">
            <a:extLst>
              <a:ext uri="{FF2B5EF4-FFF2-40B4-BE49-F238E27FC236}">
                <a16:creationId xmlns:a16="http://schemas.microsoft.com/office/drawing/2014/main" id="{2C27FBF8-51F1-4A7A-AEA3-2F7C35A39F93}"/>
              </a:ext>
            </a:extLst>
          </p:cNvPr>
          <p:cNvSpPr txBox="1"/>
          <p:nvPr/>
        </p:nvSpPr>
        <p:spPr>
          <a:xfrm rot="20859441">
            <a:off x="138698" y="2758443"/>
            <a:ext cx="3369577" cy="707886"/>
          </a:xfrm>
          <a:prstGeom prst="rect">
            <a:avLst/>
          </a:prstGeom>
          <a:noFill/>
        </p:spPr>
        <p:txBody>
          <a:bodyPr wrap="none" rtlCol="0">
            <a:spAutoFit/>
          </a:bodyPr>
          <a:lstStyle/>
          <a:p>
            <a:r>
              <a:rPr lang="en-GB" sz="4000" dirty="0">
                <a:solidFill>
                  <a:srgbClr val="0070C0"/>
                </a:solidFill>
                <a:latin typeface="Arial Rounded MT Bold" panose="020F0704030504030204" pitchFamily="34" charset="0"/>
              </a:rPr>
              <a:t>Who are we?</a:t>
            </a:r>
          </a:p>
        </p:txBody>
      </p:sp>
      <p:pic>
        <p:nvPicPr>
          <p:cNvPr id="2052" name="Picture 4" descr="Middle school teacher, students, boy with down syndrome">
            <a:extLst>
              <a:ext uri="{FF2B5EF4-FFF2-40B4-BE49-F238E27FC236}">
                <a16:creationId xmlns:a16="http://schemas.microsoft.com/office/drawing/2014/main" id="{B21370C6-4FEA-4FEA-A018-84CBD4AF32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501" t="29565" r="22686" b="5641"/>
          <a:stretch/>
        </p:blipFill>
        <p:spPr bwMode="auto">
          <a:xfrm>
            <a:off x="7929428" y="1959956"/>
            <a:ext cx="3599936" cy="2787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2EA6341-476B-4C89-89FB-53411B353821}"/>
              </a:ext>
            </a:extLst>
          </p:cNvPr>
          <p:cNvSpPr txBox="1"/>
          <p:nvPr/>
        </p:nvSpPr>
        <p:spPr>
          <a:xfrm>
            <a:off x="108798" y="5756876"/>
            <a:ext cx="10519445" cy="769441"/>
          </a:xfrm>
          <a:prstGeom prst="rect">
            <a:avLst/>
          </a:prstGeom>
          <a:noFill/>
        </p:spPr>
        <p:txBody>
          <a:bodyPr wrap="square" rtlCol="0">
            <a:spAutoFit/>
          </a:bodyPr>
          <a:lstStyle/>
          <a:p>
            <a:r>
              <a:rPr lang="en-GB" sz="4400" dirty="0">
                <a:solidFill>
                  <a:srgbClr val="0070C0"/>
                </a:solidFill>
                <a:latin typeface="Arial Rounded MT Bold" panose="020F0704030504030204" pitchFamily="34" charset="0"/>
              </a:rPr>
              <a:t>Can we share what we learn today?</a:t>
            </a:r>
          </a:p>
        </p:txBody>
      </p:sp>
      <p:pic>
        <p:nvPicPr>
          <p:cNvPr id="3" name="Picture 2">
            <a:extLst>
              <a:ext uri="{FF2B5EF4-FFF2-40B4-BE49-F238E27FC236}">
                <a16:creationId xmlns:a16="http://schemas.microsoft.com/office/drawing/2014/main" id="{07D5D652-707A-4FFA-9F5B-55766404ACD6}"/>
              </a:ext>
            </a:extLst>
          </p:cNvPr>
          <p:cNvPicPr>
            <a:picLocks noChangeAspect="1"/>
          </p:cNvPicPr>
          <p:nvPr/>
        </p:nvPicPr>
        <p:blipFill>
          <a:blip r:embed="rId4"/>
          <a:stretch>
            <a:fillRect/>
          </a:stretch>
        </p:blipFill>
        <p:spPr>
          <a:xfrm>
            <a:off x="3544993" y="1453593"/>
            <a:ext cx="3999724" cy="3999724"/>
          </a:xfrm>
          <a:prstGeom prst="rect">
            <a:avLst/>
          </a:prstGeom>
        </p:spPr>
      </p:pic>
      <p:pic>
        <p:nvPicPr>
          <p:cNvPr id="5" name="Picture 4">
            <a:extLst>
              <a:ext uri="{FF2B5EF4-FFF2-40B4-BE49-F238E27FC236}">
                <a16:creationId xmlns:a16="http://schemas.microsoft.com/office/drawing/2014/main" id="{FBF1AB81-0D3D-48D8-ABED-05CA16514D68}"/>
              </a:ext>
            </a:extLst>
          </p:cNvPr>
          <p:cNvPicPr>
            <a:picLocks noChangeAspect="1"/>
          </p:cNvPicPr>
          <p:nvPr/>
        </p:nvPicPr>
        <p:blipFill>
          <a:blip r:embed="rId5"/>
          <a:stretch>
            <a:fillRect/>
          </a:stretch>
        </p:blipFill>
        <p:spPr>
          <a:xfrm>
            <a:off x="10628243" y="5315578"/>
            <a:ext cx="1475360" cy="154242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Menstrual Cycle">
            <a:hlinkClick r:id="" action="ppaction://media"/>
            <a:extLst>
              <a:ext uri="{FF2B5EF4-FFF2-40B4-BE49-F238E27FC236}">
                <a16:creationId xmlns:a16="http://schemas.microsoft.com/office/drawing/2014/main" id="{EB71EAC9-39CB-4E0C-98C8-8913CE888164}"/>
              </a:ext>
            </a:extLst>
          </p:cNvPr>
          <p:cNvPicPr>
            <a:picLocks noRot="1" noChangeAspect="1"/>
          </p:cNvPicPr>
          <p:nvPr>
            <a:videoFile r:link="rId1"/>
          </p:nvPr>
        </p:nvPicPr>
        <p:blipFill>
          <a:blip r:embed="rId3"/>
          <a:stretch>
            <a:fillRect/>
          </a:stretch>
        </p:blipFill>
        <p:spPr>
          <a:xfrm>
            <a:off x="357188" y="1257300"/>
            <a:ext cx="9582529" cy="5414129"/>
          </a:xfrm>
          <a:prstGeom prst="rect">
            <a:avLst/>
          </a:prstGeom>
        </p:spPr>
      </p:pic>
      <p:pic>
        <p:nvPicPr>
          <p:cNvPr id="3" name="Picture 2" descr="C:\Users\bethia.dennis\Desktop\My Folder\Social Media Group\Social Media Group\Images and Logos\ISPHNS-LOGO New (docs).png">
            <a:extLst>
              <a:ext uri="{FF2B5EF4-FFF2-40B4-BE49-F238E27FC236}">
                <a16:creationId xmlns:a16="http://schemas.microsoft.com/office/drawing/2014/main" id="{192AAF00-2FF2-47C5-B263-6FD2599E05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59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02644" y="266052"/>
            <a:ext cx="2896405"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Menstruation</a:t>
            </a:r>
          </a:p>
        </p:txBody>
      </p:sp>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E1EEA6C-FBE6-4015-81F6-EDDC85A0070A}"/>
              </a:ext>
            </a:extLst>
          </p:cNvPr>
          <p:cNvSpPr txBox="1"/>
          <p:nvPr/>
        </p:nvSpPr>
        <p:spPr>
          <a:xfrm>
            <a:off x="360519" y="1635132"/>
            <a:ext cx="11572875" cy="830997"/>
          </a:xfrm>
          <a:prstGeom prst="rect">
            <a:avLst/>
          </a:prstGeom>
          <a:noFill/>
          <a:ln>
            <a:solidFill>
              <a:schemeClr val="tx2"/>
            </a:solidFill>
          </a:ln>
        </p:spPr>
        <p:txBody>
          <a:bodyPr wrap="square">
            <a:spAutoFit/>
          </a:bodyPr>
          <a:lstStyle/>
          <a:p>
            <a:r>
              <a:rPr lang="en-GB" sz="2400" dirty="0">
                <a:solidFill>
                  <a:srgbClr val="0070C0"/>
                </a:solidFill>
                <a:latin typeface="Arial Rounded MT Bold" panose="020F0704030504030204" pitchFamily="34" charset="0"/>
              </a:rPr>
              <a:t>Girls may experience spotting or light bleeding from the vagina and this can be a sign menstruation is about to start.</a:t>
            </a:r>
          </a:p>
        </p:txBody>
      </p:sp>
      <p:sp>
        <p:nvSpPr>
          <p:cNvPr id="11" name="TextBox 10">
            <a:extLst>
              <a:ext uri="{FF2B5EF4-FFF2-40B4-BE49-F238E27FC236}">
                <a16:creationId xmlns:a16="http://schemas.microsoft.com/office/drawing/2014/main" id="{614795FB-40AC-4D8B-890F-390BD7B6FAD5}"/>
              </a:ext>
            </a:extLst>
          </p:cNvPr>
          <p:cNvSpPr txBox="1"/>
          <p:nvPr/>
        </p:nvSpPr>
        <p:spPr>
          <a:xfrm>
            <a:off x="356036" y="2665659"/>
            <a:ext cx="3645870" cy="461665"/>
          </a:xfrm>
          <a:prstGeom prst="rect">
            <a:avLst/>
          </a:prstGeom>
          <a:noFill/>
          <a:effectLst/>
        </p:spPr>
        <p:txBody>
          <a:bodyPr wrap="none" rtlCol="0">
            <a:spAutoFit/>
          </a:bodyPr>
          <a:lstStyle/>
          <a:p>
            <a:r>
              <a:rPr lang="en-GB" sz="2400" dirty="0">
                <a:solidFill>
                  <a:srgbClr val="0070C0"/>
                </a:solidFill>
                <a:latin typeface="Arial Rounded MT Bold" panose="020F0704030504030204" pitchFamily="34" charset="0"/>
              </a:rPr>
              <a:t>Symptoms can include:</a:t>
            </a:r>
          </a:p>
        </p:txBody>
      </p:sp>
      <p:sp>
        <p:nvSpPr>
          <p:cNvPr id="12" name="TextBox 11">
            <a:extLst>
              <a:ext uri="{FF2B5EF4-FFF2-40B4-BE49-F238E27FC236}">
                <a16:creationId xmlns:a16="http://schemas.microsoft.com/office/drawing/2014/main" id="{169852DF-58AC-48E2-AF0B-1007FFE63ABE}"/>
              </a:ext>
            </a:extLst>
          </p:cNvPr>
          <p:cNvSpPr txBox="1"/>
          <p:nvPr/>
        </p:nvSpPr>
        <p:spPr>
          <a:xfrm>
            <a:off x="4371975" y="2659555"/>
            <a:ext cx="6800850" cy="2791149"/>
          </a:xfrm>
          <a:prstGeom prst="rect">
            <a:avLst/>
          </a:prstGeom>
          <a:noFill/>
          <a:effectLst/>
        </p:spPr>
        <p:txBody>
          <a:bodyPr wrap="square" rtlCol="0">
            <a:spAutoFit/>
          </a:bodyPr>
          <a:lstStyle/>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Tender breasts</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Stomach cramps or bloating</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Spots on your skin</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Increased appetite</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Mood swings or feeling emotional</a:t>
            </a:r>
          </a:p>
        </p:txBody>
      </p:sp>
      <p:sp>
        <p:nvSpPr>
          <p:cNvPr id="18" name="TextBox 17">
            <a:extLst>
              <a:ext uri="{FF2B5EF4-FFF2-40B4-BE49-F238E27FC236}">
                <a16:creationId xmlns:a16="http://schemas.microsoft.com/office/drawing/2014/main" id="{357C2531-C5DB-41B5-8779-3BF285AB7ACD}"/>
              </a:ext>
            </a:extLst>
          </p:cNvPr>
          <p:cNvSpPr txBox="1"/>
          <p:nvPr/>
        </p:nvSpPr>
        <p:spPr>
          <a:xfrm>
            <a:off x="1306532" y="5923519"/>
            <a:ext cx="8246542" cy="461665"/>
          </a:xfrm>
          <a:prstGeom prst="rect">
            <a:avLst/>
          </a:prstGeom>
          <a:noFill/>
          <a:effectLst>
            <a:outerShdw blurRad="50800" dist="38100" dir="5400000" algn="t" rotWithShape="0">
              <a:prstClr val="black">
                <a:alpha val="40000"/>
              </a:prstClr>
            </a:outerShdw>
          </a:effectLst>
        </p:spPr>
        <p:txBody>
          <a:bodyPr wrap="square" rtlCol="0">
            <a:spAutoFit/>
          </a:bodyPr>
          <a:lstStyle/>
          <a:p>
            <a:r>
              <a:rPr lang="en-GB" sz="2400" dirty="0">
                <a:solidFill>
                  <a:srgbClr val="0070C0"/>
                </a:solidFill>
                <a:latin typeface="Arial Rounded MT Bold" panose="020F0704030504030204" pitchFamily="34" charset="0"/>
              </a:rPr>
              <a:t>But don’t worry! There are ways to ease the symptoms</a:t>
            </a:r>
          </a:p>
        </p:txBody>
      </p:sp>
    </p:spTree>
    <p:extLst>
      <p:ext uri="{BB962C8B-B14F-4D97-AF65-F5344CB8AC3E}">
        <p14:creationId xmlns:p14="http://schemas.microsoft.com/office/powerpoint/2010/main" val="25666002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D29BD7-C6B2-4F01-ADF1-F9DAA7B02105}"/>
              </a:ext>
            </a:extLst>
          </p:cNvPr>
          <p:cNvSpPr txBox="1"/>
          <p:nvPr/>
        </p:nvSpPr>
        <p:spPr>
          <a:xfrm>
            <a:off x="6769002" y="266069"/>
            <a:ext cx="4137536"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Menstrual wellbeing</a:t>
            </a:r>
          </a:p>
        </p:txBody>
      </p:sp>
      <p:sp>
        <p:nvSpPr>
          <p:cNvPr id="5" name="TextBox 4">
            <a:extLst>
              <a:ext uri="{FF2B5EF4-FFF2-40B4-BE49-F238E27FC236}">
                <a16:creationId xmlns:a16="http://schemas.microsoft.com/office/drawing/2014/main" id="{8C2C8341-D9B2-4372-93B8-71E48DE977ED}"/>
              </a:ext>
            </a:extLst>
          </p:cNvPr>
          <p:cNvSpPr txBox="1"/>
          <p:nvPr/>
        </p:nvSpPr>
        <p:spPr>
          <a:xfrm>
            <a:off x="5300870" y="1749287"/>
            <a:ext cx="6185858" cy="1755096"/>
          </a:xfrm>
          <a:prstGeom prst="rect">
            <a:avLst/>
          </a:prstGeom>
          <a:noFill/>
          <a:ln>
            <a:solidFill>
              <a:schemeClr val="tx1"/>
            </a:solidFill>
            <a:prstDash val="solid"/>
          </a:ln>
        </p:spPr>
        <p:txBody>
          <a:bodyPr wrap="square">
            <a:spAutoFit/>
          </a:bodyPr>
          <a:lstStyle/>
          <a:p>
            <a:pPr marL="0" lvl="0" indent="0" rtl="0">
              <a:lnSpc>
                <a:spcPct val="115000"/>
              </a:lnSpc>
              <a:spcBef>
                <a:spcPts val="1600"/>
              </a:spcBef>
              <a:spcAft>
                <a:spcPts val="0"/>
              </a:spcAft>
              <a:buSzPts val="1400"/>
              <a:buNone/>
            </a:pPr>
            <a:r>
              <a:rPr lang="en-GB" sz="2400" dirty="0">
                <a:solidFill>
                  <a:srgbClr val="0070C0"/>
                </a:solidFill>
                <a:latin typeface="Arial" panose="020B0604020202020204" pitchFamily="34" charset="0"/>
                <a:cs typeface="Arial" panose="020B0604020202020204" pitchFamily="34" charset="0"/>
              </a:rPr>
              <a:t>Remember period pain is normal. Light exercise can really help, you should be able to carry on with your usual day-to-day activities.</a:t>
            </a:r>
          </a:p>
        </p:txBody>
      </p:sp>
      <p:pic>
        <p:nvPicPr>
          <p:cNvPr id="1026" name="Picture 2" descr="Teenage Girls with Backpacks Walking in the Street">
            <a:extLst>
              <a:ext uri="{FF2B5EF4-FFF2-40B4-BE49-F238E27FC236}">
                <a16:creationId xmlns:a16="http://schemas.microsoft.com/office/drawing/2014/main" id="{EF87C493-4E66-4D68-8D50-9EA2E03F70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271" y="1068181"/>
            <a:ext cx="4326191" cy="28823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1E2B92D-971B-480D-A35F-8B1B96DAF072}"/>
              </a:ext>
            </a:extLst>
          </p:cNvPr>
          <p:cNvSpPr txBox="1"/>
          <p:nvPr/>
        </p:nvSpPr>
        <p:spPr>
          <a:xfrm>
            <a:off x="397565" y="4117364"/>
            <a:ext cx="9488556" cy="2742739"/>
          </a:xfrm>
          <a:prstGeom prst="rect">
            <a:avLst/>
          </a:prstGeom>
          <a:noFill/>
        </p:spPr>
        <p:txBody>
          <a:bodyPr wrap="square">
            <a:spAutoFit/>
          </a:bodyPr>
          <a:lstStyle/>
          <a:p>
            <a:pPr marL="0" lvl="0" indent="0" algn="l" rtl="0">
              <a:lnSpc>
                <a:spcPct val="115000"/>
              </a:lnSpc>
              <a:spcBef>
                <a:spcPts val="1600"/>
              </a:spcBef>
              <a:spcAft>
                <a:spcPts val="0"/>
              </a:spcAft>
              <a:buSzPts val="1400"/>
              <a:buNone/>
            </a:pPr>
            <a:r>
              <a:rPr lang="en-GB" sz="2000" dirty="0">
                <a:solidFill>
                  <a:srgbClr val="0070C0"/>
                </a:solidFill>
                <a:latin typeface="Arial Rounded MT Bold" panose="020F0704030504030204" pitchFamily="34" charset="0"/>
              </a:rPr>
              <a:t>If you are worried you can speak to a parent, school nurse, teacher or GP if they:</a:t>
            </a:r>
          </a:p>
          <a:p>
            <a:pPr marL="457200" lvl="0" indent="-317500" algn="l" rtl="0">
              <a:lnSpc>
                <a:spcPct val="115000"/>
              </a:lnSpc>
              <a:spcBef>
                <a:spcPts val="1600"/>
              </a:spcBef>
              <a:spcAft>
                <a:spcPts val="0"/>
              </a:spcAft>
              <a:buSzPts val="1400"/>
              <a:buChar char="●"/>
            </a:pPr>
            <a:r>
              <a:rPr lang="en-GB" sz="2000" dirty="0">
                <a:solidFill>
                  <a:srgbClr val="0070C0"/>
                </a:solidFill>
                <a:latin typeface="Arial Rounded MT Bold" panose="020F0704030504030204" pitchFamily="34" charset="0"/>
              </a:rPr>
              <a:t>have pain that interferes with regular activities</a:t>
            </a:r>
          </a:p>
          <a:p>
            <a:pPr marL="457200" lvl="0" indent="-317500" algn="l" rtl="0">
              <a:lnSpc>
                <a:spcPct val="115000"/>
              </a:lnSpc>
              <a:spcBef>
                <a:spcPts val="0"/>
              </a:spcBef>
              <a:spcAft>
                <a:spcPts val="0"/>
              </a:spcAft>
              <a:buSzPts val="1400"/>
              <a:buChar char="●"/>
            </a:pPr>
            <a:r>
              <a:rPr lang="en-GB" sz="2000" dirty="0">
                <a:solidFill>
                  <a:srgbClr val="0070C0"/>
                </a:solidFill>
                <a:latin typeface="Arial Rounded MT Bold" panose="020F0704030504030204" pitchFamily="34" charset="0"/>
              </a:rPr>
              <a:t>are worried their period is too heavy</a:t>
            </a:r>
          </a:p>
          <a:p>
            <a:pPr marL="457200" lvl="0" indent="-317500" algn="l" rtl="0">
              <a:lnSpc>
                <a:spcPct val="115000"/>
              </a:lnSpc>
              <a:spcBef>
                <a:spcPts val="0"/>
              </a:spcBef>
              <a:spcAft>
                <a:spcPts val="0"/>
              </a:spcAft>
              <a:buSzPts val="1400"/>
              <a:buChar char="●"/>
            </a:pPr>
            <a:r>
              <a:rPr lang="en-GB" sz="2000" dirty="0">
                <a:solidFill>
                  <a:srgbClr val="0070C0"/>
                </a:solidFill>
                <a:latin typeface="Arial Rounded MT Bold" panose="020F0704030504030204" pitchFamily="34" charset="0"/>
              </a:rPr>
              <a:t>are having periods that last longer than 7 days</a:t>
            </a:r>
          </a:p>
          <a:p>
            <a:pPr marL="457200" lvl="0" indent="-317500" algn="l" rtl="0">
              <a:lnSpc>
                <a:spcPct val="115000"/>
              </a:lnSpc>
              <a:spcBef>
                <a:spcPts val="0"/>
              </a:spcBef>
              <a:spcAft>
                <a:spcPts val="0"/>
              </a:spcAft>
              <a:buSzPts val="1400"/>
              <a:buChar char="●"/>
            </a:pPr>
            <a:r>
              <a:rPr lang="en-GB" sz="2000" dirty="0">
                <a:solidFill>
                  <a:srgbClr val="0070C0"/>
                </a:solidFill>
                <a:latin typeface="Arial Rounded MT Bold" panose="020F0704030504030204" pitchFamily="34" charset="0"/>
              </a:rPr>
              <a:t>have questions about menstruation (e.g. questions about the look of their menstrual blood)</a:t>
            </a:r>
          </a:p>
        </p:txBody>
      </p:sp>
    </p:spTree>
    <p:extLst>
      <p:ext uri="{BB962C8B-B14F-4D97-AF65-F5344CB8AC3E}">
        <p14:creationId xmlns:p14="http://schemas.microsoft.com/office/powerpoint/2010/main" val="3750945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41135" y="306540"/>
            <a:ext cx="2969523"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Period pants</a:t>
            </a:r>
          </a:p>
        </p:txBody>
      </p:sp>
      <p:pic>
        <p:nvPicPr>
          <p:cNvPr id="7170" name="Picture 2" descr="How to find the best period pants for tweens &amp;amp; teens - Sex Ed Rescue">
            <a:extLst>
              <a:ext uri="{FF2B5EF4-FFF2-40B4-BE49-F238E27FC236}">
                <a16:creationId xmlns:a16="http://schemas.microsoft.com/office/drawing/2014/main" id="{21657629-3CB2-43F8-A050-D5EB1271C2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599" y="2693290"/>
            <a:ext cx="6332785" cy="37496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467D04-FE1C-4846-9E23-C333AA870964}"/>
              </a:ext>
            </a:extLst>
          </p:cNvPr>
          <p:cNvSpPr txBox="1"/>
          <p:nvPr/>
        </p:nvSpPr>
        <p:spPr>
          <a:xfrm>
            <a:off x="249541" y="1278361"/>
            <a:ext cx="8638455" cy="4524315"/>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Comfortable and convenient</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Sometimes easier to use when you first get your period</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Keep you feeling clean and dry</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Washable and reusable</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Good for the planet</a:t>
            </a:r>
          </a:p>
          <a:p>
            <a:pPr marL="285750" indent="-285750">
              <a:lnSpc>
                <a:spcPct val="150000"/>
              </a:lnSpc>
              <a:buFont typeface="Arial" panose="020B0604020202020204" pitchFamily="34" charset="0"/>
              <a:buChar char="•"/>
            </a:pPr>
            <a:endParaRPr lang="en-GB" sz="2400" dirty="0">
              <a:solidFill>
                <a:srgbClr val="0070C0"/>
              </a:solidFill>
              <a:latin typeface="Arial Rounded MT Bold" panose="020F0704030504030204" pitchFamily="34" charset="0"/>
            </a:endParaRPr>
          </a:p>
          <a:p>
            <a:endParaRPr lang="en-GB" sz="2400" dirty="0">
              <a:solidFill>
                <a:srgbClr val="0070C0"/>
              </a:solidFill>
            </a:endParaRPr>
          </a:p>
          <a:p>
            <a:pPr marL="285750" indent="-285750">
              <a:buFont typeface="Arial" panose="020B0604020202020204" pitchFamily="34" charset="0"/>
              <a:buChar char="•"/>
            </a:pPr>
            <a:endParaRPr lang="en-GB" sz="2400" dirty="0">
              <a:solidFill>
                <a:srgbClr val="0070C0"/>
              </a:solidFill>
            </a:endParaRPr>
          </a:p>
          <a:p>
            <a:pPr marL="285750" indent="-285750">
              <a:buFont typeface="Arial" panose="020B0604020202020204" pitchFamily="34" charset="0"/>
              <a:buChar char="•"/>
            </a:pPr>
            <a:endParaRPr lang="en-GB" sz="2400" dirty="0">
              <a:solidFill>
                <a:srgbClr val="0070C0"/>
              </a:solidFill>
            </a:endParaRPr>
          </a:p>
        </p:txBody>
      </p:sp>
      <p:pic>
        <p:nvPicPr>
          <p:cNvPr id="11" name="Picture 4" descr="Reusable women hygiene period menstruation pants">
            <a:extLst>
              <a:ext uri="{FF2B5EF4-FFF2-40B4-BE49-F238E27FC236}">
                <a16:creationId xmlns:a16="http://schemas.microsoft.com/office/drawing/2014/main" id="{E73B88C7-3373-4B62-9B2E-852A039880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646" t="12978" r="40035" b="13557"/>
          <a:stretch/>
        </p:blipFill>
        <p:spPr bwMode="auto">
          <a:xfrm>
            <a:off x="1167637" y="4362898"/>
            <a:ext cx="2532826" cy="2080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2276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25616" y="349414"/>
            <a:ext cx="2534302"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Period pads</a:t>
            </a:r>
          </a:p>
        </p:txBody>
      </p:sp>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18CF36-142E-43BC-BF86-7C3D94DE7891}"/>
              </a:ext>
            </a:extLst>
          </p:cNvPr>
          <p:cNvSpPr txBox="1"/>
          <p:nvPr/>
        </p:nvSpPr>
        <p:spPr>
          <a:xfrm>
            <a:off x="189465" y="1394018"/>
            <a:ext cx="8577348" cy="523220"/>
          </a:xfrm>
          <a:prstGeom prst="rect">
            <a:avLst/>
          </a:prstGeom>
          <a:noFill/>
        </p:spPr>
        <p:txBody>
          <a:bodyPr wrap="none" rtlCol="0">
            <a:spAutoFit/>
          </a:bodyPr>
          <a:lstStyle/>
          <a:p>
            <a:r>
              <a:rPr lang="en-GB" sz="2800" dirty="0">
                <a:solidFill>
                  <a:srgbClr val="0070C0"/>
                </a:solidFill>
                <a:latin typeface="Arial Rounded MT Bold" panose="020F0704030504030204" pitchFamily="34" charset="0"/>
              </a:rPr>
              <a:t>Reusable period pads or disposable period pads</a:t>
            </a:r>
          </a:p>
        </p:txBody>
      </p:sp>
      <p:pic>
        <p:nvPicPr>
          <p:cNvPr id="8194" name="Picture 2" descr="Pad and calendar. the concept of feminine Personal hygiene. Critical days, blood period, menstruation cycle.">
            <a:extLst>
              <a:ext uri="{FF2B5EF4-FFF2-40B4-BE49-F238E27FC236}">
                <a16:creationId xmlns:a16="http://schemas.microsoft.com/office/drawing/2014/main" id="{0DA87D0A-8CB2-4B90-BAC6-911A628B3D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94" t="7404" r="24169" b="4479"/>
          <a:stretch/>
        </p:blipFill>
        <p:spPr bwMode="auto">
          <a:xfrm>
            <a:off x="4195762" y="2091154"/>
            <a:ext cx="3800476" cy="258813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eusable Sanitary Napkin, Eco Woman Periods Concept, White Orchid, Washing Rope">
            <a:extLst>
              <a:ext uri="{FF2B5EF4-FFF2-40B4-BE49-F238E27FC236}">
                <a16:creationId xmlns:a16="http://schemas.microsoft.com/office/drawing/2014/main" id="{807A6B3F-EB93-4B9F-A1C5-F4ECFED7D7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59" t="5242" r="24771" b="19561"/>
          <a:stretch/>
        </p:blipFill>
        <p:spPr bwMode="auto">
          <a:xfrm>
            <a:off x="365226" y="2071469"/>
            <a:ext cx="3339547" cy="25917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22325B77-2D47-4DA3-8B28-138A08B112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376" y="4818836"/>
            <a:ext cx="2628379" cy="1972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a:extLst>
              <a:ext uri="{FF2B5EF4-FFF2-40B4-BE49-F238E27FC236}">
                <a16:creationId xmlns:a16="http://schemas.microsoft.com/office/drawing/2014/main" id="{32342BCC-EC4D-4D01-AF16-0233578B8B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4773" y="4817479"/>
            <a:ext cx="2628379" cy="1972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a:extLst>
              <a:ext uri="{FF2B5EF4-FFF2-40B4-BE49-F238E27FC236}">
                <a16:creationId xmlns:a16="http://schemas.microsoft.com/office/drawing/2014/main" id="{04E76BE6-B8E0-4B2B-9E7E-5451E9601B3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43170" y="4817479"/>
            <a:ext cx="2628379" cy="1972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E976A473-CAA1-433C-B88C-4B736FECA855}"/>
              </a:ext>
            </a:extLst>
          </p:cNvPr>
          <p:cNvSpPr txBox="1"/>
          <p:nvPr/>
        </p:nvSpPr>
        <p:spPr>
          <a:xfrm>
            <a:off x="8593542" y="2461542"/>
            <a:ext cx="3193576" cy="1569660"/>
          </a:xfrm>
          <a:prstGeom prst="rect">
            <a:avLst/>
          </a:prstGeom>
          <a:noFill/>
          <a:ln>
            <a:solidFill>
              <a:schemeClr val="bg2">
                <a:lumMod val="50000"/>
              </a:schemeClr>
            </a:solidFill>
          </a:ln>
        </p:spPr>
        <p:txBody>
          <a:bodyPr wrap="square" rtlCol="0">
            <a:spAutoFit/>
          </a:bodyPr>
          <a:lstStyle/>
          <a:p>
            <a:pPr algn="ctr"/>
            <a:r>
              <a:rPr lang="en-GB" sz="2400" dirty="0">
                <a:solidFill>
                  <a:schemeClr val="accent2">
                    <a:lumMod val="75000"/>
                  </a:schemeClr>
                </a:solidFill>
                <a:latin typeface="Arial Rounded MT Bold" panose="020F0704030504030204" pitchFamily="34" charset="0"/>
              </a:rPr>
              <a:t>Different absorbency levels depending on your period flow</a:t>
            </a:r>
          </a:p>
        </p:txBody>
      </p:sp>
    </p:spTree>
    <p:extLst>
      <p:ext uri="{BB962C8B-B14F-4D97-AF65-F5344CB8AC3E}">
        <p14:creationId xmlns:p14="http://schemas.microsoft.com/office/powerpoint/2010/main" val="966997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62699" y="332331"/>
            <a:ext cx="2557670" cy="584775"/>
          </a:xfrm>
          <a:prstGeom prst="rect">
            <a:avLst/>
          </a:prstGeom>
          <a:noFill/>
        </p:spPr>
        <p:txBody>
          <a:bodyPr wrap="square" rtlCol="0">
            <a:spAutoFit/>
          </a:bodyPr>
          <a:lstStyle/>
          <a:p>
            <a:r>
              <a:rPr lang="en-GB" sz="3200" b="1" dirty="0">
                <a:solidFill>
                  <a:schemeClr val="bg1"/>
                </a:solidFill>
                <a:latin typeface="Arial Rounded MT Bold" panose="020F0704030504030204" pitchFamily="34" charset="0"/>
              </a:rPr>
              <a:t>Tampons</a:t>
            </a:r>
          </a:p>
        </p:txBody>
      </p:sp>
      <p:pic>
        <p:nvPicPr>
          <p:cNvPr id="4" name="Picture 6">
            <a:extLst>
              <a:ext uri="{FF2B5EF4-FFF2-40B4-BE49-F238E27FC236}">
                <a16:creationId xmlns:a16="http://schemas.microsoft.com/office/drawing/2014/main" id="{68464A18-D41E-4779-A670-8C30E859F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18" y="917106"/>
            <a:ext cx="3983128" cy="3965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descr="Cotton tampon with light green opened applicartor on violet background. Woman days hygiene protection. Menstrual cycle period concept. Top view, flat lay, copy space">
            <a:extLst>
              <a:ext uri="{FF2B5EF4-FFF2-40B4-BE49-F238E27FC236}">
                <a16:creationId xmlns:a16="http://schemas.microsoft.com/office/drawing/2014/main" id="{99FBB278-9327-4D06-B6CD-ED8A6209DD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294" t="19610" r="14040" b="8049"/>
          <a:stretch/>
        </p:blipFill>
        <p:spPr bwMode="auto">
          <a:xfrm>
            <a:off x="5008638" y="1427527"/>
            <a:ext cx="2174724" cy="294434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One cotton tampon on purple background. Menstrual cycle period concept. Woman days hygiene protection. Top view, flat lay.">
            <a:extLst>
              <a:ext uri="{FF2B5EF4-FFF2-40B4-BE49-F238E27FC236}">
                <a16:creationId xmlns:a16="http://schemas.microsoft.com/office/drawing/2014/main" id="{496DF796-F00B-4BF2-87DC-E02F351917F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989" r="31005"/>
          <a:stretch/>
        </p:blipFill>
        <p:spPr bwMode="auto">
          <a:xfrm>
            <a:off x="8534400" y="1663841"/>
            <a:ext cx="2404682" cy="23267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6343F45-98D4-4C16-87D8-A73DC81360C6}"/>
              </a:ext>
            </a:extLst>
          </p:cNvPr>
          <p:cNvSpPr txBox="1"/>
          <p:nvPr/>
        </p:nvSpPr>
        <p:spPr>
          <a:xfrm>
            <a:off x="4600373" y="4521229"/>
            <a:ext cx="3116879" cy="461665"/>
          </a:xfrm>
          <a:prstGeom prst="rect">
            <a:avLst/>
          </a:prstGeom>
          <a:noFill/>
          <a:ln>
            <a:solidFill>
              <a:schemeClr val="tx2">
                <a:lumMod val="40000"/>
                <a:lumOff val="60000"/>
              </a:schemeClr>
            </a:solidFill>
          </a:ln>
        </p:spPr>
        <p:txBody>
          <a:bodyPr wrap="none" rtlCol="0">
            <a:spAutoFit/>
          </a:bodyPr>
          <a:lstStyle/>
          <a:p>
            <a:r>
              <a:rPr lang="en-GB" sz="2400" dirty="0">
                <a:solidFill>
                  <a:srgbClr val="0070C0"/>
                </a:solidFill>
                <a:latin typeface="Arial Rounded MT Bold" panose="020F0704030504030204" pitchFamily="34" charset="0"/>
              </a:rPr>
              <a:t>Applicator tampons</a:t>
            </a:r>
          </a:p>
        </p:txBody>
      </p:sp>
      <p:sp>
        <p:nvSpPr>
          <p:cNvPr id="5" name="TextBox 4">
            <a:extLst>
              <a:ext uri="{FF2B5EF4-FFF2-40B4-BE49-F238E27FC236}">
                <a16:creationId xmlns:a16="http://schemas.microsoft.com/office/drawing/2014/main" id="{385F2E18-28F9-400D-A9EB-3CCB52B6F606}"/>
              </a:ext>
            </a:extLst>
          </p:cNvPr>
          <p:cNvSpPr txBox="1"/>
          <p:nvPr/>
        </p:nvSpPr>
        <p:spPr>
          <a:xfrm>
            <a:off x="7962699" y="4192394"/>
            <a:ext cx="3825406" cy="461665"/>
          </a:xfrm>
          <a:prstGeom prst="rect">
            <a:avLst/>
          </a:prstGeom>
          <a:noFill/>
          <a:ln>
            <a:solidFill>
              <a:schemeClr val="accent2"/>
            </a:solidFill>
          </a:ln>
        </p:spPr>
        <p:txBody>
          <a:bodyPr wrap="none" rtlCol="0">
            <a:spAutoFit/>
          </a:bodyPr>
          <a:lstStyle/>
          <a:p>
            <a:r>
              <a:rPr lang="en-GB" sz="2400" dirty="0">
                <a:solidFill>
                  <a:srgbClr val="0070C0"/>
                </a:solidFill>
                <a:latin typeface="Arial Rounded MT Bold" panose="020F0704030504030204" pitchFamily="34" charset="0"/>
              </a:rPr>
              <a:t>Non-Applicator tampons</a:t>
            </a:r>
          </a:p>
        </p:txBody>
      </p:sp>
      <p:pic>
        <p:nvPicPr>
          <p:cNvPr id="8" name="Picture 7" descr="C:\Users\bethia.dennis\Desktop\My Folder\Social Media Group\Social Media Group\Images and Logos\ISPHNS-LOGO New (docs).png">
            <a:extLst>
              <a:ext uri="{FF2B5EF4-FFF2-40B4-BE49-F238E27FC236}">
                <a16:creationId xmlns:a16="http://schemas.microsoft.com/office/drawing/2014/main" id="{B99EC9B5-460D-4457-8DB7-157CD8CAE1F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A25E7B6-BEA7-4E03-B5A4-E8802B6831A9}"/>
              </a:ext>
            </a:extLst>
          </p:cNvPr>
          <p:cNvSpPr txBox="1"/>
          <p:nvPr/>
        </p:nvSpPr>
        <p:spPr>
          <a:xfrm>
            <a:off x="465118" y="5135915"/>
            <a:ext cx="7664662" cy="1384995"/>
          </a:xfrm>
          <a:prstGeom prst="rect">
            <a:avLst/>
          </a:prstGeom>
          <a:noFill/>
        </p:spPr>
        <p:txBody>
          <a:bodyPr wrap="none" rtlCol="0">
            <a:spAutoFit/>
          </a:bodyPr>
          <a:lstStyle/>
          <a:p>
            <a:pPr marL="285750" indent="-285750">
              <a:buFont typeface="Arial" panose="020B0604020202020204" pitchFamily="34" charset="0"/>
              <a:buChar char="•"/>
            </a:pPr>
            <a:r>
              <a:rPr lang="en-GB" sz="2400" dirty="0">
                <a:solidFill>
                  <a:srgbClr val="0070C0"/>
                </a:solidFill>
                <a:latin typeface="Arial Rounded MT Bold" panose="020F0704030504030204" pitchFamily="34" charset="0"/>
              </a:rPr>
              <a:t>Tightly packed cotton wool to soak up the blood</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Must be disposed of in a sanitary bin</a:t>
            </a:r>
          </a:p>
          <a:p>
            <a:pPr marL="285750" indent="-285750">
              <a:buFont typeface="Arial" panose="020B0604020202020204" pitchFamily="34" charset="0"/>
              <a:buChar char="•"/>
            </a:pPr>
            <a:r>
              <a:rPr lang="en-GB" sz="2400" dirty="0">
                <a:solidFill>
                  <a:srgbClr val="0070C0"/>
                </a:solidFill>
                <a:latin typeface="Arial Rounded MT Bold" panose="020F0704030504030204" pitchFamily="34" charset="0"/>
              </a:rPr>
              <a:t>Should not be left inserted for more than 8 hours</a:t>
            </a:r>
          </a:p>
        </p:txBody>
      </p:sp>
    </p:spTree>
    <p:extLst>
      <p:ext uri="{BB962C8B-B14F-4D97-AF65-F5344CB8AC3E}">
        <p14:creationId xmlns:p14="http://schemas.microsoft.com/office/powerpoint/2010/main" val="3666082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60726" y="205534"/>
            <a:ext cx="3490913"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Menstrual cups</a:t>
            </a:r>
          </a:p>
        </p:txBody>
      </p:sp>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Menstrual cup on table">
            <a:extLst>
              <a:ext uri="{FF2B5EF4-FFF2-40B4-BE49-F238E27FC236}">
                <a16:creationId xmlns:a16="http://schemas.microsoft.com/office/drawing/2014/main" id="{FC247C1B-9D6A-468D-8E7C-F5D61AAE90A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704" t="35213" r="33402" b="8666"/>
          <a:stretch/>
        </p:blipFill>
        <p:spPr bwMode="auto">
          <a:xfrm>
            <a:off x="842666" y="4215186"/>
            <a:ext cx="2680669" cy="256324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Menstrual cup on table">
            <a:extLst>
              <a:ext uri="{FF2B5EF4-FFF2-40B4-BE49-F238E27FC236}">
                <a16:creationId xmlns:a16="http://schemas.microsoft.com/office/drawing/2014/main" id="{1841C1DE-6E7A-4D14-A66E-CC0256B211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294" t="16224" r="6070"/>
          <a:stretch/>
        </p:blipFill>
        <p:spPr bwMode="auto">
          <a:xfrm>
            <a:off x="283150" y="1071563"/>
            <a:ext cx="4024814" cy="29729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C154FA4-B708-4905-BC13-CC49D976BBF2}"/>
              </a:ext>
            </a:extLst>
          </p:cNvPr>
          <p:cNvSpPr txBox="1"/>
          <p:nvPr/>
        </p:nvSpPr>
        <p:spPr>
          <a:xfrm>
            <a:off x="6096000" y="1867783"/>
            <a:ext cx="3903152" cy="461665"/>
          </a:xfrm>
          <a:prstGeom prst="rect">
            <a:avLst/>
          </a:prstGeom>
          <a:noFill/>
          <a:ln>
            <a:solidFill>
              <a:srgbClr val="0070C0"/>
            </a:solidFill>
          </a:ln>
        </p:spPr>
        <p:txBody>
          <a:bodyPr wrap="square" rtlCol="0">
            <a:spAutoFit/>
          </a:bodyPr>
          <a:lstStyle/>
          <a:p>
            <a:r>
              <a:rPr lang="en-GB" sz="2400" dirty="0">
                <a:solidFill>
                  <a:srgbClr val="0070C0"/>
                </a:solidFill>
                <a:latin typeface="Arial Rounded MT Bold" panose="020F0704030504030204" pitchFamily="34" charset="0"/>
              </a:rPr>
              <a:t>Reusable menstrual cup</a:t>
            </a:r>
          </a:p>
        </p:txBody>
      </p:sp>
      <p:sp>
        <p:nvSpPr>
          <p:cNvPr id="8" name="TextBox 7">
            <a:extLst>
              <a:ext uri="{FF2B5EF4-FFF2-40B4-BE49-F238E27FC236}">
                <a16:creationId xmlns:a16="http://schemas.microsoft.com/office/drawing/2014/main" id="{5DFE2C3A-9976-4B43-A064-3825981AC30D}"/>
              </a:ext>
            </a:extLst>
          </p:cNvPr>
          <p:cNvSpPr txBox="1"/>
          <p:nvPr/>
        </p:nvSpPr>
        <p:spPr>
          <a:xfrm>
            <a:off x="4978306" y="2443748"/>
            <a:ext cx="6930544" cy="334514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Alternative to pads and tampons</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Made out of soft silicone</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Menstrual cups collect the blood rather than absorb it</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Washable and reusable</a:t>
            </a:r>
          </a:p>
          <a:p>
            <a:pPr marL="285750" indent="-285750">
              <a:lnSpc>
                <a:spcPct val="150000"/>
              </a:lnSpc>
              <a:buFont typeface="Arial" panose="020B0604020202020204" pitchFamily="34" charset="0"/>
              <a:buChar char="•"/>
            </a:pPr>
            <a:r>
              <a:rPr lang="en-GB" sz="2400" dirty="0">
                <a:solidFill>
                  <a:srgbClr val="0070C0"/>
                </a:solidFill>
                <a:latin typeface="Arial Rounded MT Bold" panose="020F0704030504030204" pitchFamily="34" charset="0"/>
              </a:rPr>
              <a:t>Good for the planet</a:t>
            </a:r>
          </a:p>
        </p:txBody>
      </p:sp>
    </p:spTree>
    <p:extLst>
      <p:ext uri="{BB962C8B-B14F-4D97-AF65-F5344CB8AC3E}">
        <p14:creationId xmlns:p14="http://schemas.microsoft.com/office/powerpoint/2010/main" val="2915062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819AAA9-D73F-4DD2-B817-12A50EF0D5C0}"/>
              </a:ext>
            </a:extLst>
          </p:cNvPr>
          <p:cNvSpPr/>
          <p:nvPr/>
        </p:nvSpPr>
        <p:spPr>
          <a:xfrm>
            <a:off x="1240925" y="2840288"/>
            <a:ext cx="9498114" cy="923330"/>
          </a:xfrm>
          <a:prstGeom prst="rect">
            <a:avLst/>
          </a:prstGeom>
          <a:noFill/>
        </p:spPr>
        <p:txBody>
          <a:bodyPr wrap="none" lIns="91440" tIns="45720" rIns="91440" bIns="45720">
            <a:spAutoFit/>
          </a:bodyPr>
          <a:lstStyle/>
          <a:p>
            <a:pPr algn="ctr"/>
            <a:r>
              <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Period products demonstration</a:t>
            </a:r>
          </a:p>
        </p:txBody>
      </p:sp>
    </p:spTree>
    <p:extLst>
      <p:ext uri="{BB962C8B-B14F-4D97-AF65-F5344CB8AC3E}">
        <p14:creationId xmlns:p14="http://schemas.microsoft.com/office/powerpoint/2010/main" val="4048744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21EBB4-D235-47A6-800D-7AD8D9FD6E29}"/>
              </a:ext>
            </a:extLst>
          </p:cNvPr>
          <p:cNvSpPr txBox="1"/>
          <p:nvPr/>
        </p:nvSpPr>
        <p:spPr>
          <a:xfrm>
            <a:off x="6940403" y="253195"/>
            <a:ext cx="4691063"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Boys body in puberty</a:t>
            </a:r>
          </a:p>
        </p:txBody>
      </p:sp>
      <p:pic>
        <p:nvPicPr>
          <p:cNvPr id="8" name="Picture 7" descr="Three boys showing development: before puberty, during puberty, and adulthood.">
            <a:extLst>
              <a:ext uri="{FF2B5EF4-FFF2-40B4-BE49-F238E27FC236}">
                <a16:creationId xmlns:a16="http://schemas.microsoft.com/office/drawing/2014/main" id="{D5F11C27-0B1B-435F-8509-45AC63AC09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253549"/>
            <a:ext cx="5381469" cy="548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A1B10AD9-E680-49EA-AED1-F06892422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757" y="1904642"/>
            <a:ext cx="5258709" cy="1884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FF2B5EF4-FFF2-40B4-BE49-F238E27FC236}">
                <a16:creationId xmlns:a16="http://schemas.microsoft.com/office/drawing/2014/main" id="{ECFF2B8A-5480-4966-868A-77E5D106BA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7301" y="4268542"/>
            <a:ext cx="5025147" cy="1800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989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D29BD7-C6B2-4F01-ADF1-F9DAA7B02105}"/>
              </a:ext>
            </a:extLst>
          </p:cNvPr>
          <p:cNvSpPr txBox="1"/>
          <p:nvPr/>
        </p:nvSpPr>
        <p:spPr>
          <a:xfrm>
            <a:off x="5886450" y="266069"/>
            <a:ext cx="5020088"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Understanding the penis</a:t>
            </a:r>
          </a:p>
        </p:txBody>
      </p:sp>
      <p:pic>
        <p:nvPicPr>
          <p:cNvPr id="4" name="Picture 2" descr="a diagram showing the different stages of purberty in boys">
            <a:extLst>
              <a:ext uri="{FF2B5EF4-FFF2-40B4-BE49-F238E27FC236}">
                <a16:creationId xmlns:a16="http://schemas.microsoft.com/office/drawing/2014/main" id="{8A051153-4BD5-476D-9E19-0CC17A5D38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6" t="15556" r="826" b="4443"/>
          <a:stretch>
            <a:fillRect/>
          </a:stretch>
        </p:blipFill>
        <p:spPr bwMode="auto">
          <a:xfrm>
            <a:off x="1271587" y="1843772"/>
            <a:ext cx="9144000" cy="215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5EBA687-3D0C-417C-9C62-D6AA5C87DD11}"/>
              </a:ext>
            </a:extLst>
          </p:cNvPr>
          <p:cNvSpPr txBox="1"/>
          <p:nvPr/>
        </p:nvSpPr>
        <p:spPr>
          <a:xfrm>
            <a:off x="485775" y="4180344"/>
            <a:ext cx="10420763" cy="2308324"/>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Everyone’s genitalia are different! </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Penis’s come in all different shapes and sizes</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Some people have the foreskin removed for cultural or medical reasons</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Testicles should hang outside the body</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It is normal for one testicle to hang lower than the other</a:t>
            </a:r>
          </a:p>
        </p:txBody>
      </p:sp>
    </p:spTree>
    <p:extLst>
      <p:ext uri="{BB962C8B-B14F-4D97-AF65-F5344CB8AC3E}">
        <p14:creationId xmlns:p14="http://schemas.microsoft.com/office/powerpoint/2010/main" val="199271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5944" y="5200180"/>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300788" y="271463"/>
            <a:ext cx="5030714" cy="584775"/>
          </a:xfrm>
          <a:prstGeom prst="rect">
            <a:avLst/>
          </a:prstGeom>
        </p:spPr>
        <p:txBody>
          <a:bodyPr wrap="square">
            <a:spAutoFit/>
          </a:bodyPr>
          <a:lstStyle/>
          <a:p>
            <a:r>
              <a:rPr lang="en-GB" sz="3200" b="1" dirty="0">
                <a:solidFill>
                  <a:prstClr val="white"/>
                </a:solidFill>
                <a:latin typeface="Arial" panose="020B0604020202020204" pitchFamily="34" charset="0"/>
                <a:cs typeface="Arial" panose="020B0604020202020204" pitchFamily="34" charset="0"/>
              </a:rPr>
              <a:t>How have you changed?</a:t>
            </a:r>
            <a:endParaRPr lang="en-GB" sz="3200" b="1" dirty="0">
              <a:latin typeface="Arial" panose="020B0604020202020204" pitchFamily="34" charset="0"/>
              <a:cs typeface="Arial" panose="020B0604020202020204" pitchFamily="34" charset="0"/>
            </a:endParaRPr>
          </a:p>
        </p:txBody>
      </p:sp>
      <p:pic>
        <p:nvPicPr>
          <p:cNvPr id="3076" name="Picture 4" descr="11 Year Old with Pigtails">
            <a:extLst>
              <a:ext uri="{FF2B5EF4-FFF2-40B4-BE49-F238E27FC236}">
                <a16:creationId xmlns:a16="http://schemas.microsoft.com/office/drawing/2014/main" id="{4BA5D642-500D-4D11-88F0-A45E77305D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1496" y="1656814"/>
            <a:ext cx="2302565" cy="460513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d Arrow  Right ">
            <a:extLst>
              <a:ext uri="{FF2B5EF4-FFF2-40B4-BE49-F238E27FC236}">
                <a16:creationId xmlns:a16="http://schemas.microsoft.com/office/drawing/2014/main" id="{12C75614-71B7-44FF-BA3C-F90C065BAD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2834" y="3071192"/>
            <a:ext cx="3810000" cy="11668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574997F-72BF-41FC-9D80-F83C6CAF0D20}"/>
              </a:ext>
            </a:extLst>
          </p:cNvPr>
          <p:cNvPicPr>
            <a:picLocks noChangeAspect="1"/>
          </p:cNvPicPr>
          <p:nvPr/>
        </p:nvPicPr>
        <p:blipFill rotWithShape="1">
          <a:blip r:embed="rId6"/>
          <a:srcRect l="16929"/>
          <a:stretch/>
        </p:blipFill>
        <p:spPr>
          <a:xfrm>
            <a:off x="485775" y="2436937"/>
            <a:ext cx="3672728" cy="276324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ppt_x"/>
                                          </p:val>
                                        </p:tav>
                                        <p:tav tm="100000">
                                          <p:val>
                                            <p:strVal val="#ppt_x"/>
                                          </p:val>
                                        </p:tav>
                                      </p:tavLst>
                                    </p:anim>
                                    <p:anim calcmode="lin" valueType="num">
                                      <p:cBhvr additive="base">
                                        <p:cTn id="8"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 calcmode="lin" valueType="num">
                                      <p:cBhvr additive="base">
                                        <p:cTn id="13" dur="500" fill="hold"/>
                                        <p:tgtEl>
                                          <p:spTgt spid="3076"/>
                                        </p:tgtEl>
                                        <p:attrNameLst>
                                          <p:attrName>ppt_x</p:attrName>
                                        </p:attrNameLst>
                                      </p:cBhvr>
                                      <p:tavLst>
                                        <p:tav tm="0">
                                          <p:val>
                                            <p:strVal val="#ppt_x"/>
                                          </p:val>
                                        </p:tav>
                                        <p:tav tm="100000">
                                          <p:val>
                                            <p:strVal val="#ppt_x"/>
                                          </p:val>
                                        </p:tav>
                                      </p:tavLst>
                                    </p:anim>
                                    <p:anim calcmode="lin" valueType="num">
                                      <p:cBhvr additive="base">
                                        <p:cTn id="1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D29BD7-C6B2-4F01-ADF1-F9DAA7B02105}"/>
              </a:ext>
            </a:extLst>
          </p:cNvPr>
          <p:cNvSpPr txBox="1"/>
          <p:nvPr/>
        </p:nvSpPr>
        <p:spPr>
          <a:xfrm>
            <a:off x="7353384" y="313750"/>
            <a:ext cx="4489450" cy="584775"/>
          </a:xfrm>
          <a:prstGeom prst="rect">
            <a:avLst/>
          </a:prstGeom>
          <a:noFill/>
        </p:spPr>
        <p:txBody>
          <a:bodyPr wrap="square" rtlCol="0">
            <a:spAutoFit/>
          </a:bodyPr>
          <a:lstStyle/>
          <a:p>
            <a:pPr eaLnBrk="1" hangingPunct="1">
              <a:spcBef>
                <a:spcPct val="0"/>
              </a:spcBef>
              <a:buClrTx/>
              <a:buSzTx/>
              <a:buFontTx/>
              <a:buNone/>
            </a:pPr>
            <a:r>
              <a:rPr lang="en-GB" altLang="en-US" sz="3200" b="1" dirty="0">
                <a:solidFill>
                  <a:schemeClr val="bg1"/>
                </a:solidFill>
                <a:latin typeface="+mj-lt"/>
              </a:rPr>
              <a:t>Self Examination</a:t>
            </a:r>
          </a:p>
        </p:txBody>
      </p:sp>
      <p:pic>
        <p:nvPicPr>
          <p:cNvPr id="6" name="Picture 2" descr="C:\Users\bethia.dennis\Desktop\205297.jpg">
            <a:extLst>
              <a:ext uri="{FF2B5EF4-FFF2-40B4-BE49-F238E27FC236}">
                <a16:creationId xmlns:a16="http://schemas.microsoft.com/office/drawing/2014/main" id="{93FE2792-9F95-4DD7-90EC-A8AF8C0E85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1616458"/>
            <a:ext cx="4489450" cy="434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3">
            <a:extLst>
              <a:ext uri="{FF2B5EF4-FFF2-40B4-BE49-F238E27FC236}">
                <a16:creationId xmlns:a16="http://schemas.microsoft.com/office/drawing/2014/main" id="{EEB60773-1D7B-4C79-A584-6675E4A6F1E2}"/>
              </a:ext>
            </a:extLst>
          </p:cNvPr>
          <p:cNvSpPr txBox="1">
            <a:spLocks noChangeArrowheads="1"/>
          </p:cNvSpPr>
          <p:nvPr/>
        </p:nvSpPr>
        <p:spPr bwMode="auto">
          <a:xfrm>
            <a:off x="2945606" y="5959475"/>
            <a:ext cx="6300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SzPct val="90000"/>
              <a:buFont typeface="Wingdings" pitchFamily="2" charset="2"/>
              <a:buChar char="n"/>
              <a:defRPr sz="2800">
                <a:solidFill>
                  <a:schemeClr val="tx1"/>
                </a:solidFill>
                <a:latin typeface="Arial" charset="0"/>
              </a:defRPr>
            </a:lvl1pPr>
            <a:lvl2pPr marL="742950" indent="-285750" eaLnBrk="0" hangingPunct="0">
              <a:spcBef>
                <a:spcPct val="20000"/>
              </a:spcBef>
              <a:buClr>
                <a:schemeClr val="accent1"/>
              </a:buClr>
              <a:buSzPct val="75000"/>
              <a:buFont typeface="Wingdings" pitchFamily="2" charset="2"/>
              <a:buChar char="n"/>
              <a:defRPr sz="2600">
                <a:solidFill>
                  <a:schemeClr val="tx1"/>
                </a:solidFill>
                <a:latin typeface="Arial" charset="0"/>
              </a:defRPr>
            </a:lvl2pPr>
            <a:lvl3pPr marL="1143000" indent="-228600" eaLnBrk="0" hangingPunct="0">
              <a:spcBef>
                <a:spcPct val="20000"/>
              </a:spcBef>
              <a:buClr>
                <a:schemeClr val="folHlink"/>
              </a:buClr>
              <a:buSzPct val="55000"/>
              <a:buFont typeface="Wingdings" pitchFamily="2" charset="2"/>
              <a:buChar char="n"/>
              <a:defRPr sz="2300">
                <a:solidFill>
                  <a:schemeClr val="tx1"/>
                </a:solidFill>
                <a:latin typeface="Arial" charset="0"/>
              </a:defRPr>
            </a:lvl3pPr>
            <a:lvl4pPr marL="1600200" indent="-228600" eaLnBrk="0" hangingPunct="0">
              <a:spcBef>
                <a:spcPct val="20000"/>
              </a:spcBef>
              <a:buClr>
                <a:schemeClr val="accent1"/>
              </a:buClr>
              <a:buFont typeface="Wingdings" pitchFamily="2" charset="2"/>
              <a:buChar char="§"/>
              <a:defRPr sz="2000">
                <a:solidFill>
                  <a:schemeClr val="tx1"/>
                </a:solidFill>
                <a:latin typeface="Arial" charset="0"/>
              </a:defRPr>
            </a:lvl4pPr>
            <a:lvl5pPr marL="2057400" indent="-228600" eaLnBrk="0" hangingPunct="0">
              <a:spcBef>
                <a:spcPct val="20000"/>
              </a:spcBef>
              <a:buClr>
                <a:schemeClr val="accent1"/>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9pPr>
          </a:lstStyle>
          <a:p>
            <a:pPr algn="ctr" eaLnBrk="1" hangingPunct="1">
              <a:spcBef>
                <a:spcPct val="0"/>
              </a:spcBef>
              <a:buClrTx/>
              <a:buSzTx/>
              <a:buFontTx/>
              <a:buNone/>
            </a:pPr>
            <a:r>
              <a:rPr lang="en-GB" altLang="en-US" sz="3200" dirty="0">
                <a:solidFill>
                  <a:srgbClr val="002060"/>
                </a:solidFill>
                <a:latin typeface="+mj-lt"/>
              </a:rPr>
              <a:t>Know your own body!</a:t>
            </a:r>
          </a:p>
        </p:txBody>
      </p:sp>
    </p:spTree>
    <p:extLst>
      <p:ext uri="{BB962C8B-B14F-4D97-AF65-F5344CB8AC3E}">
        <p14:creationId xmlns:p14="http://schemas.microsoft.com/office/powerpoint/2010/main" val="3365610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9"/>
          <p:cNvSpPr>
            <a:spLocks noGrp="1"/>
          </p:cNvSpPr>
          <p:nvPr>
            <p:ph type="title" idx="4294967295"/>
          </p:nvPr>
        </p:nvSpPr>
        <p:spPr>
          <a:xfrm>
            <a:off x="7440890" y="371189"/>
            <a:ext cx="2967930" cy="414337"/>
          </a:xfrm>
        </p:spPr>
        <p:txBody>
          <a:bodyPr>
            <a:noAutofit/>
          </a:bodyPr>
          <a:lstStyle/>
          <a:p>
            <a:pPr algn="l" eaLnBrk="1" hangingPunct="1"/>
            <a:r>
              <a:rPr lang="en-GB" altLang="en-US" sz="3200" b="1" dirty="0">
                <a:solidFill>
                  <a:schemeClr val="bg1"/>
                </a:solidFill>
              </a:rPr>
              <a:t>Penis</a:t>
            </a:r>
            <a:r>
              <a:rPr lang="en-GB" altLang="en-US" sz="4500" b="1" dirty="0">
                <a:solidFill>
                  <a:schemeClr val="bg1"/>
                </a:solidFill>
              </a:rPr>
              <a:t> </a:t>
            </a:r>
            <a:r>
              <a:rPr lang="en-GB" altLang="en-US" sz="3200" b="1" dirty="0">
                <a:solidFill>
                  <a:schemeClr val="bg1"/>
                </a:solidFill>
              </a:rPr>
              <a:t>Anatomy</a:t>
            </a:r>
          </a:p>
        </p:txBody>
      </p:sp>
      <p:sp>
        <p:nvSpPr>
          <p:cNvPr id="36867" name="Content Placeholder 2"/>
          <p:cNvSpPr>
            <a:spLocks noGrp="1"/>
          </p:cNvSpPr>
          <p:nvPr>
            <p:ph idx="4294967295"/>
          </p:nvPr>
        </p:nvSpPr>
        <p:spPr>
          <a:xfrm>
            <a:off x="5951984" y="1700808"/>
            <a:ext cx="4716016" cy="5157192"/>
          </a:xfrm>
        </p:spPr>
        <p:txBody>
          <a:bodyPr>
            <a:normAutofit/>
          </a:bodyPr>
          <a:lstStyle/>
          <a:p>
            <a:pPr eaLnBrk="1" hangingPunct="1">
              <a:lnSpc>
                <a:spcPct val="90000"/>
              </a:lnSpc>
              <a:buFont typeface="Arial" charset="0"/>
              <a:buNone/>
            </a:pPr>
            <a:r>
              <a:rPr lang="en-CA" altLang="en-US" sz="1500" dirty="0"/>
              <a:t>	</a:t>
            </a:r>
            <a:r>
              <a:rPr lang="en-CA" altLang="en-US" sz="1800" dirty="0">
                <a:solidFill>
                  <a:srgbClr val="7030A0"/>
                </a:solidFill>
                <a:latin typeface="+mj-lt"/>
              </a:rPr>
              <a:t> </a:t>
            </a:r>
            <a:r>
              <a:rPr lang="en-CA" altLang="en-US" sz="1800" b="1" u="sng" dirty="0">
                <a:solidFill>
                  <a:srgbClr val="7030A0"/>
                </a:solidFill>
                <a:latin typeface="+mj-lt"/>
              </a:rPr>
              <a:t>Urethra</a:t>
            </a:r>
          </a:p>
          <a:p>
            <a:pPr lvl="1">
              <a:lnSpc>
                <a:spcPct val="90000"/>
              </a:lnSpc>
            </a:pPr>
            <a:r>
              <a:rPr lang="en-CA" altLang="en-US" sz="1800" dirty="0">
                <a:solidFill>
                  <a:srgbClr val="7030A0"/>
                </a:solidFill>
                <a:latin typeface="+mj-lt"/>
              </a:rPr>
              <a:t>The tube through which urine and semen leaves the boy’s body</a:t>
            </a:r>
          </a:p>
          <a:p>
            <a:pPr eaLnBrk="1" hangingPunct="1">
              <a:lnSpc>
                <a:spcPct val="90000"/>
              </a:lnSpc>
              <a:buFont typeface="Arial" charset="0"/>
              <a:buNone/>
            </a:pPr>
            <a:r>
              <a:rPr lang="en-CA" altLang="en-US" sz="1600" dirty="0">
                <a:solidFill>
                  <a:srgbClr val="7030A0"/>
                </a:solidFill>
                <a:latin typeface="+mj-lt"/>
              </a:rPr>
              <a:t>	</a:t>
            </a:r>
            <a:r>
              <a:rPr lang="en-CA" altLang="en-US" sz="1800" b="1" u="sng" dirty="0">
                <a:solidFill>
                  <a:srgbClr val="7030A0"/>
                </a:solidFill>
                <a:latin typeface="+mj-lt"/>
              </a:rPr>
              <a:t>Penis</a:t>
            </a:r>
            <a:r>
              <a:rPr lang="en-CA" altLang="en-US" sz="1800" u="sng" dirty="0">
                <a:solidFill>
                  <a:srgbClr val="7030A0"/>
                </a:solidFill>
                <a:latin typeface="+mj-lt"/>
              </a:rPr>
              <a:t> </a:t>
            </a:r>
          </a:p>
          <a:p>
            <a:pPr lvl="1">
              <a:lnSpc>
                <a:spcPct val="90000"/>
              </a:lnSpc>
            </a:pPr>
            <a:r>
              <a:rPr lang="en-CA" altLang="en-US" sz="1800" dirty="0">
                <a:solidFill>
                  <a:srgbClr val="7030A0"/>
                </a:solidFill>
                <a:latin typeface="+mj-lt"/>
              </a:rPr>
              <a:t>Tube-like organ that hangs outside the body</a:t>
            </a:r>
          </a:p>
          <a:p>
            <a:pPr lvl="1">
              <a:lnSpc>
                <a:spcPct val="90000"/>
              </a:lnSpc>
            </a:pPr>
            <a:r>
              <a:rPr lang="en-CA" altLang="en-US" sz="1800" dirty="0">
                <a:solidFill>
                  <a:srgbClr val="7030A0"/>
                </a:solidFill>
                <a:latin typeface="+mj-lt"/>
              </a:rPr>
              <a:t>Come in all sizes and shapes, determined by our genes</a:t>
            </a:r>
          </a:p>
          <a:p>
            <a:pPr eaLnBrk="1" hangingPunct="1">
              <a:lnSpc>
                <a:spcPct val="90000"/>
              </a:lnSpc>
              <a:buFont typeface="Arial" charset="0"/>
              <a:buNone/>
            </a:pPr>
            <a:r>
              <a:rPr lang="en-CA" altLang="en-US" sz="1600" dirty="0">
                <a:solidFill>
                  <a:srgbClr val="7030A0"/>
                </a:solidFill>
                <a:latin typeface="+mj-lt"/>
              </a:rPr>
              <a:t>	 </a:t>
            </a:r>
            <a:r>
              <a:rPr lang="en-CA" altLang="en-US" sz="1800" b="1" u="sng" dirty="0">
                <a:solidFill>
                  <a:srgbClr val="7030A0"/>
                </a:solidFill>
                <a:latin typeface="+mj-lt"/>
              </a:rPr>
              <a:t>Testicles or testes</a:t>
            </a:r>
            <a:endParaRPr lang="en-US" altLang="en-US" sz="1800" b="1" dirty="0">
              <a:solidFill>
                <a:srgbClr val="7030A0"/>
              </a:solidFill>
              <a:latin typeface="+mj-lt"/>
            </a:endParaRPr>
          </a:p>
          <a:p>
            <a:pPr lvl="1">
              <a:lnSpc>
                <a:spcPct val="90000"/>
              </a:lnSpc>
            </a:pPr>
            <a:r>
              <a:rPr lang="en-CA" altLang="en-US" sz="1800" dirty="0">
                <a:solidFill>
                  <a:srgbClr val="7030A0"/>
                </a:solidFill>
                <a:latin typeface="+mj-lt"/>
              </a:rPr>
              <a:t>Usually two, one hangs lower</a:t>
            </a:r>
          </a:p>
          <a:p>
            <a:pPr lvl="1">
              <a:lnSpc>
                <a:spcPct val="90000"/>
              </a:lnSpc>
            </a:pPr>
            <a:r>
              <a:rPr lang="en-GB" altLang="en-US" sz="1800" dirty="0">
                <a:solidFill>
                  <a:srgbClr val="7030A0"/>
                </a:solidFill>
                <a:latin typeface="+mj-lt"/>
              </a:rPr>
              <a:t>Produces sperm from puberty throughout your life</a:t>
            </a:r>
            <a:endParaRPr lang="en-US" altLang="en-US" sz="1800" dirty="0">
              <a:solidFill>
                <a:srgbClr val="7030A0"/>
              </a:solidFill>
              <a:latin typeface="+mj-lt"/>
            </a:endParaRPr>
          </a:p>
          <a:p>
            <a:pPr eaLnBrk="1" hangingPunct="1">
              <a:lnSpc>
                <a:spcPct val="90000"/>
              </a:lnSpc>
              <a:buFont typeface="Arial" charset="0"/>
              <a:buNone/>
            </a:pPr>
            <a:r>
              <a:rPr lang="en-CA" altLang="en-US" sz="1600" dirty="0">
                <a:solidFill>
                  <a:srgbClr val="7030A0"/>
                </a:solidFill>
                <a:latin typeface="+mj-lt"/>
              </a:rPr>
              <a:t>	  </a:t>
            </a:r>
            <a:r>
              <a:rPr lang="en-CA" altLang="en-US" sz="1800" b="1" u="sng" dirty="0">
                <a:solidFill>
                  <a:srgbClr val="7030A0"/>
                </a:solidFill>
                <a:latin typeface="+mj-lt"/>
              </a:rPr>
              <a:t>Scrotum</a:t>
            </a:r>
          </a:p>
          <a:p>
            <a:pPr lvl="1">
              <a:lnSpc>
                <a:spcPct val="90000"/>
              </a:lnSpc>
            </a:pPr>
            <a:r>
              <a:rPr lang="en-CA" altLang="en-US" sz="1800" dirty="0">
                <a:solidFill>
                  <a:srgbClr val="7030A0"/>
                </a:solidFill>
                <a:latin typeface="+mj-lt"/>
              </a:rPr>
              <a:t>Bag of skin that holds testicles</a:t>
            </a:r>
          </a:p>
          <a:p>
            <a:pPr lvl="1">
              <a:lnSpc>
                <a:spcPct val="90000"/>
              </a:lnSpc>
            </a:pPr>
            <a:r>
              <a:rPr lang="en-CA" altLang="en-US" sz="1800" dirty="0">
                <a:solidFill>
                  <a:srgbClr val="7030A0"/>
                </a:solidFill>
                <a:latin typeface="+mj-lt"/>
              </a:rPr>
              <a:t>Keeps them at right temperature to make sperm, slightly cooler than body’s temperature</a:t>
            </a:r>
            <a:endParaRPr lang="en-US" altLang="en-US" sz="1800" dirty="0">
              <a:solidFill>
                <a:srgbClr val="7030A0"/>
              </a:solidFill>
              <a:latin typeface="+mj-lt"/>
            </a:endParaRPr>
          </a:p>
        </p:txBody>
      </p:sp>
      <p:pic>
        <p:nvPicPr>
          <p:cNvPr id="36869" name="Picture 2" descr="C:\Documents and Settings\mdynie\Desktop\Puberty PPT for Next Wed\boys-pics\genitalia_sid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3331" y="2141052"/>
            <a:ext cx="3836244" cy="393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rot="5400000">
            <a:off x="4511675" y="2705547"/>
            <a:ext cx="2171700" cy="130810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rot="5400000">
            <a:off x="4992688" y="3325812"/>
            <a:ext cx="1333500" cy="96520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H="1">
            <a:off x="4583113" y="4149080"/>
            <a:ext cx="1558926" cy="864096"/>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flipH="1">
            <a:off x="4583113" y="5319713"/>
            <a:ext cx="1668462" cy="8731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pic>
        <p:nvPicPr>
          <p:cNvPr id="9" name="Picture 8" descr="C:\Users\bethia.dennis\Desktop\My Folder\Social Media Group\Social Media Group\Images and Logos\ISPHNS-LOGO New (docs).png">
            <a:extLst>
              <a:ext uri="{FF2B5EF4-FFF2-40B4-BE49-F238E27FC236}">
                <a16:creationId xmlns:a16="http://schemas.microsoft.com/office/drawing/2014/main" id="{46204A96-49F0-43FB-8126-3DCB81E588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0228" y="5128924"/>
            <a:ext cx="1471116" cy="15404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 calcmode="lin" valueType="num">
                                      <p:cBhvr additive="base">
                                        <p:cTn id="11"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6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 calcmode="lin" valueType="num">
                                      <p:cBhvr additive="base">
                                        <p:cTn id="17"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686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6867">
                                            <p:txEl>
                                              <p:pRg st="3" end="3"/>
                                            </p:txEl>
                                          </p:spTgt>
                                        </p:tgtEl>
                                        <p:attrNameLst>
                                          <p:attrName>style.visibility</p:attrName>
                                        </p:attrNameLst>
                                      </p:cBhvr>
                                      <p:to>
                                        <p:strVal val="visible"/>
                                      </p:to>
                                    </p:set>
                                    <p:anim calcmode="lin" valueType="num">
                                      <p:cBhvr additive="base">
                                        <p:cTn id="21"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686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6867">
                                            <p:txEl>
                                              <p:pRg st="4" end="4"/>
                                            </p:txEl>
                                          </p:spTgt>
                                        </p:tgtEl>
                                        <p:attrNameLst>
                                          <p:attrName>style.visibility</p:attrName>
                                        </p:attrNameLst>
                                      </p:cBhvr>
                                      <p:to>
                                        <p:strVal val="visible"/>
                                      </p:to>
                                    </p:set>
                                    <p:anim calcmode="lin" valueType="num">
                                      <p:cBhvr additive="base">
                                        <p:cTn id="25" dur="500" fill="hold"/>
                                        <p:tgtEl>
                                          <p:spTgt spid="3686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867">
                                            <p:txEl>
                                              <p:pRg st="5" end="5"/>
                                            </p:txEl>
                                          </p:spTgt>
                                        </p:tgtEl>
                                        <p:attrNameLst>
                                          <p:attrName>style.visibility</p:attrName>
                                        </p:attrNameLst>
                                      </p:cBhvr>
                                      <p:to>
                                        <p:strVal val="visible"/>
                                      </p:to>
                                    </p:set>
                                    <p:anim calcmode="lin" valueType="num">
                                      <p:cBhvr additive="base">
                                        <p:cTn id="31" dur="500" fill="hold"/>
                                        <p:tgtEl>
                                          <p:spTgt spid="3686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7">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6867">
                                            <p:txEl>
                                              <p:pRg st="6" end="6"/>
                                            </p:txEl>
                                          </p:spTgt>
                                        </p:tgtEl>
                                        <p:attrNameLst>
                                          <p:attrName>style.visibility</p:attrName>
                                        </p:attrNameLst>
                                      </p:cBhvr>
                                      <p:to>
                                        <p:strVal val="visible"/>
                                      </p:to>
                                    </p:set>
                                    <p:anim calcmode="lin" valueType="num">
                                      <p:cBhvr additive="base">
                                        <p:cTn id="35" dur="500" fill="hold"/>
                                        <p:tgtEl>
                                          <p:spTgt spid="36867">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6867">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6867">
                                            <p:txEl>
                                              <p:pRg st="7" end="7"/>
                                            </p:txEl>
                                          </p:spTgt>
                                        </p:tgtEl>
                                        <p:attrNameLst>
                                          <p:attrName>style.visibility</p:attrName>
                                        </p:attrNameLst>
                                      </p:cBhvr>
                                      <p:to>
                                        <p:strVal val="visible"/>
                                      </p:to>
                                    </p:set>
                                    <p:anim calcmode="lin" valueType="num">
                                      <p:cBhvr additive="base">
                                        <p:cTn id="39" dur="500" fill="hold"/>
                                        <p:tgtEl>
                                          <p:spTgt spid="36867">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686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6867">
                                            <p:txEl>
                                              <p:pRg st="8" end="8"/>
                                            </p:txEl>
                                          </p:spTgt>
                                        </p:tgtEl>
                                        <p:attrNameLst>
                                          <p:attrName>style.visibility</p:attrName>
                                        </p:attrNameLst>
                                      </p:cBhvr>
                                      <p:to>
                                        <p:strVal val="visible"/>
                                      </p:to>
                                    </p:set>
                                    <p:anim calcmode="lin" valueType="num">
                                      <p:cBhvr additive="base">
                                        <p:cTn id="45" dur="500" fill="hold"/>
                                        <p:tgtEl>
                                          <p:spTgt spid="36867">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6867">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6867">
                                            <p:txEl>
                                              <p:pRg st="9" end="9"/>
                                            </p:txEl>
                                          </p:spTgt>
                                        </p:tgtEl>
                                        <p:attrNameLst>
                                          <p:attrName>style.visibility</p:attrName>
                                        </p:attrNameLst>
                                      </p:cBhvr>
                                      <p:to>
                                        <p:strVal val="visible"/>
                                      </p:to>
                                    </p:set>
                                    <p:anim calcmode="lin" valueType="num">
                                      <p:cBhvr additive="base">
                                        <p:cTn id="49" dur="500" fill="hold"/>
                                        <p:tgtEl>
                                          <p:spTgt spid="36867">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6867">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6867">
                                            <p:txEl>
                                              <p:pRg st="10" end="10"/>
                                            </p:txEl>
                                          </p:spTgt>
                                        </p:tgtEl>
                                        <p:attrNameLst>
                                          <p:attrName>style.visibility</p:attrName>
                                        </p:attrNameLst>
                                      </p:cBhvr>
                                      <p:to>
                                        <p:strVal val="visible"/>
                                      </p:to>
                                    </p:set>
                                    <p:anim calcmode="lin" valueType="num">
                                      <p:cBhvr additive="base">
                                        <p:cTn id="53" dur="500" fill="hold"/>
                                        <p:tgtEl>
                                          <p:spTgt spid="36867">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686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p:cNvSpPr>
            <a:spLocks noGrp="1"/>
          </p:cNvSpPr>
          <p:nvPr>
            <p:ph type="title" idx="4294967295"/>
          </p:nvPr>
        </p:nvSpPr>
        <p:spPr>
          <a:xfrm>
            <a:off x="7972426" y="332656"/>
            <a:ext cx="1928812" cy="576064"/>
          </a:xfrm>
        </p:spPr>
        <p:txBody>
          <a:bodyPr>
            <a:noAutofit/>
          </a:bodyPr>
          <a:lstStyle/>
          <a:p>
            <a:pPr algn="l" eaLnBrk="1" hangingPunct="1"/>
            <a:r>
              <a:rPr lang="en-GB" altLang="en-US" sz="3200" b="1" dirty="0">
                <a:solidFill>
                  <a:schemeClr val="bg1"/>
                </a:solidFill>
              </a:rPr>
              <a:t>Erections</a:t>
            </a:r>
          </a:p>
        </p:txBody>
      </p:sp>
      <p:sp>
        <p:nvSpPr>
          <p:cNvPr id="37891" name="Content Placeholder 3"/>
          <p:cNvSpPr>
            <a:spLocks noGrp="1"/>
          </p:cNvSpPr>
          <p:nvPr>
            <p:ph sz="quarter" idx="4294967295"/>
          </p:nvPr>
        </p:nvSpPr>
        <p:spPr>
          <a:xfrm>
            <a:off x="4914899" y="1729076"/>
            <a:ext cx="6930331" cy="4508236"/>
          </a:xfrm>
        </p:spPr>
        <p:txBody>
          <a:bodyPr>
            <a:normAutofit lnSpcReduction="10000"/>
          </a:bodyPr>
          <a:lstStyle/>
          <a:p>
            <a:pPr>
              <a:buFont typeface="Arial" panose="020B0604020202020204" pitchFamily="34" charset="0"/>
              <a:buChar char="•"/>
            </a:pPr>
            <a:r>
              <a:rPr lang="en-GB" altLang="en-US" dirty="0">
                <a:solidFill>
                  <a:srgbClr val="0070C0"/>
                </a:solidFill>
                <a:latin typeface="Arial Rounded MT Bold" panose="020F0704030504030204" pitchFamily="34" charset="0"/>
              </a:rPr>
              <a:t>An erection happens when </a:t>
            </a:r>
            <a:r>
              <a:rPr lang="en-GB" altLang="en-US" b="1" dirty="0">
                <a:solidFill>
                  <a:srgbClr val="0070C0"/>
                </a:solidFill>
                <a:latin typeface="Arial Rounded MT Bold" panose="020F0704030504030204" pitchFamily="34" charset="0"/>
              </a:rPr>
              <a:t>extra blood flows to the penis</a:t>
            </a:r>
            <a:r>
              <a:rPr lang="en-GB" altLang="en-US" dirty="0">
                <a:solidFill>
                  <a:srgbClr val="0070C0"/>
                </a:solidFill>
                <a:latin typeface="Arial Rounded MT Bold" panose="020F0704030504030204" pitchFamily="34" charset="0"/>
              </a:rPr>
              <a:t>. This causes the penis to </a:t>
            </a:r>
            <a:r>
              <a:rPr lang="en-GB" altLang="en-US" b="1" dirty="0">
                <a:solidFill>
                  <a:srgbClr val="0070C0"/>
                </a:solidFill>
                <a:latin typeface="Arial Rounded MT Bold" panose="020F0704030504030204" pitchFamily="34" charset="0"/>
              </a:rPr>
              <a:t>harden and lengthen</a:t>
            </a:r>
          </a:p>
          <a:p>
            <a:pPr>
              <a:buFont typeface="Arial" panose="020B0604020202020204" pitchFamily="34" charset="0"/>
              <a:buChar char="•"/>
            </a:pPr>
            <a:endParaRPr lang="en-GB" altLang="en-US" b="1" dirty="0">
              <a:solidFill>
                <a:srgbClr val="0070C0"/>
              </a:solidFill>
              <a:latin typeface="Arial Rounded MT Bold" panose="020F0704030504030204" pitchFamily="34" charset="0"/>
            </a:endParaRPr>
          </a:p>
          <a:p>
            <a:pPr eaLnBrk="1" hangingPunct="1">
              <a:buFont typeface="Arial" panose="020B0604020202020204" pitchFamily="34" charset="0"/>
              <a:buChar char="•"/>
            </a:pPr>
            <a:r>
              <a:rPr lang="en-GB" altLang="en-US" dirty="0">
                <a:solidFill>
                  <a:srgbClr val="0070C0"/>
                </a:solidFill>
                <a:latin typeface="Arial Rounded MT Bold" panose="020F0704030504030204" pitchFamily="34" charset="0"/>
              </a:rPr>
              <a:t>Most erections are </a:t>
            </a:r>
            <a:r>
              <a:rPr lang="en-GB" altLang="en-US" b="1" dirty="0">
                <a:solidFill>
                  <a:srgbClr val="0070C0"/>
                </a:solidFill>
                <a:latin typeface="Arial Rounded MT Bold" panose="020F0704030504030204" pitchFamily="34" charset="0"/>
              </a:rPr>
              <a:t>not</a:t>
            </a:r>
            <a:r>
              <a:rPr lang="en-GB" altLang="en-US" dirty="0">
                <a:solidFill>
                  <a:srgbClr val="0070C0"/>
                </a:solidFill>
                <a:latin typeface="Arial Rounded MT Bold" panose="020F0704030504030204" pitchFamily="34" charset="0"/>
              </a:rPr>
              <a:t> straight, and tend to either curve upwards or to either side</a:t>
            </a:r>
          </a:p>
          <a:p>
            <a:pPr eaLnBrk="1" hangingPunct="1">
              <a:buFont typeface="Arial" panose="020B0604020202020204" pitchFamily="34" charset="0"/>
              <a:buChar char="•"/>
            </a:pPr>
            <a:endParaRPr lang="en-GB" altLang="en-US" dirty="0">
              <a:solidFill>
                <a:srgbClr val="0070C0"/>
              </a:solidFill>
              <a:latin typeface="Arial Rounded MT Bold" panose="020F0704030504030204" pitchFamily="34" charset="0"/>
            </a:endParaRPr>
          </a:p>
          <a:p>
            <a:pPr eaLnBrk="1" hangingPunct="1">
              <a:lnSpc>
                <a:spcPct val="110000"/>
              </a:lnSpc>
              <a:spcBef>
                <a:spcPts val="0"/>
              </a:spcBef>
              <a:buFont typeface="Arial" panose="020B0604020202020204" pitchFamily="34" charset="0"/>
              <a:buChar char="•"/>
            </a:pPr>
            <a:r>
              <a:rPr lang="en-GB" altLang="en-US" dirty="0">
                <a:solidFill>
                  <a:srgbClr val="0070C0"/>
                </a:solidFill>
                <a:latin typeface="Arial Rounded MT Bold" panose="020F0704030504030204" pitchFamily="34" charset="0"/>
              </a:rPr>
              <a:t>Erections can </a:t>
            </a:r>
            <a:r>
              <a:rPr lang="en-GB" altLang="en-US" b="1" dirty="0">
                <a:solidFill>
                  <a:srgbClr val="0070C0"/>
                </a:solidFill>
                <a:latin typeface="Arial Rounded MT Bold" panose="020F0704030504030204" pitchFamily="34" charset="0"/>
              </a:rPr>
              <a:t>happen at any time</a:t>
            </a:r>
            <a:r>
              <a:rPr lang="en-GB" altLang="en-US" dirty="0">
                <a:solidFill>
                  <a:srgbClr val="0070C0"/>
                </a:solidFill>
                <a:latin typeface="Arial Rounded MT Bold" panose="020F0704030504030204" pitchFamily="34" charset="0"/>
              </a:rPr>
              <a:t>:</a:t>
            </a:r>
            <a:br>
              <a:rPr lang="en-GB" altLang="en-US" dirty="0">
                <a:solidFill>
                  <a:srgbClr val="0070C0"/>
                </a:solidFill>
                <a:latin typeface="Arial Rounded MT Bold" panose="020F0704030504030204" pitchFamily="34" charset="0"/>
              </a:rPr>
            </a:br>
            <a:r>
              <a:rPr lang="en-GB" altLang="en-US" dirty="0">
                <a:solidFill>
                  <a:srgbClr val="0070C0"/>
                </a:solidFill>
                <a:latin typeface="Arial Rounded MT Bold" panose="020F0704030504030204" pitchFamily="34" charset="0"/>
              </a:rPr>
              <a:t>- When someone is sexually aroused</a:t>
            </a:r>
            <a:br>
              <a:rPr lang="en-GB" altLang="en-US" dirty="0">
                <a:solidFill>
                  <a:srgbClr val="0070C0"/>
                </a:solidFill>
                <a:latin typeface="Arial Rounded MT Bold" panose="020F0704030504030204" pitchFamily="34" charset="0"/>
              </a:rPr>
            </a:br>
            <a:r>
              <a:rPr lang="en-GB" altLang="en-US" dirty="0">
                <a:solidFill>
                  <a:srgbClr val="0070C0"/>
                </a:solidFill>
                <a:latin typeface="Arial Rounded MT Bold" panose="020F0704030504030204" pitchFamily="34" charset="0"/>
              </a:rPr>
              <a:t>- When the bladder is full (sometimes)</a:t>
            </a:r>
          </a:p>
          <a:p>
            <a:pPr marL="0" indent="0" eaLnBrk="1" hangingPunct="1">
              <a:lnSpc>
                <a:spcPct val="110000"/>
              </a:lnSpc>
              <a:spcBef>
                <a:spcPts val="0"/>
              </a:spcBef>
              <a:buNone/>
            </a:pPr>
            <a:r>
              <a:rPr lang="en-GB" altLang="en-US" dirty="0">
                <a:solidFill>
                  <a:srgbClr val="0070C0"/>
                </a:solidFill>
                <a:latin typeface="Arial Rounded MT Bold" panose="020F0704030504030204" pitchFamily="34" charset="0"/>
              </a:rPr>
              <a:t>    - When someone is sleeping</a:t>
            </a:r>
            <a:br>
              <a:rPr lang="en-GB" altLang="en-US" dirty="0">
                <a:solidFill>
                  <a:srgbClr val="0070C0"/>
                </a:solidFill>
                <a:latin typeface="Arial Rounded MT Bold" panose="020F0704030504030204" pitchFamily="34" charset="0"/>
              </a:rPr>
            </a:br>
            <a:r>
              <a:rPr lang="en-GB" altLang="en-US" dirty="0">
                <a:solidFill>
                  <a:srgbClr val="0070C0"/>
                </a:solidFill>
                <a:latin typeface="Arial Rounded MT Bold" panose="020F0704030504030204" pitchFamily="34" charset="0"/>
              </a:rPr>
              <a:t>    - Or for no reason at all!</a:t>
            </a:r>
          </a:p>
          <a:p>
            <a:pPr eaLnBrk="1" hangingPunct="1">
              <a:buFont typeface="Wingdings" panose="05000000000000000000" pitchFamily="2" charset="2"/>
              <a:buChar char="§"/>
            </a:pPr>
            <a:endParaRPr lang="en-GB" altLang="en-US" dirty="0">
              <a:solidFill>
                <a:srgbClr val="002060"/>
              </a:solidFill>
            </a:endParaRPr>
          </a:p>
          <a:p>
            <a:pPr eaLnBrk="1" hangingPunct="1">
              <a:buFont typeface="Wingdings" panose="05000000000000000000" pitchFamily="2" charset="2"/>
              <a:buChar char="§"/>
            </a:pPr>
            <a:endParaRPr lang="en-GB" altLang="en-US" dirty="0">
              <a:solidFill>
                <a:srgbClr val="002060"/>
              </a:solidFill>
            </a:endParaRPr>
          </a:p>
        </p:txBody>
      </p:sp>
      <p:pic>
        <p:nvPicPr>
          <p:cNvPr id="5" name="Picture 4"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0228" y="5128924"/>
            <a:ext cx="1471116" cy="15404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derstanding an Erection">
            <a:extLst>
              <a:ext uri="{FF2B5EF4-FFF2-40B4-BE49-F238E27FC236}">
                <a16:creationId xmlns:a16="http://schemas.microsoft.com/office/drawing/2014/main" id="{A7CCFB87-2AE7-49D8-8070-B6113B54A4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769" y="1200150"/>
            <a:ext cx="4116161" cy="5186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additive="base">
                                        <p:cTn id="7"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891">
                                            <p:txEl>
                                              <p:pRg st="4" end="4"/>
                                            </p:txEl>
                                          </p:spTgt>
                                        </p:tgtEl>
                                        <p:attrNameLst>
                                          <p:attrName>style.visibility</p:attrName>
                                        </p:attrNameLst>
                                      </p:cBhvr>
                                      <p:to>
                                        <p:strVal val="visible"/>
                                      </p:to>
                                    </p:set>
                                    <p:anim calcmode="lin" valueType="num">
                                      <p:cBhvr additive="base">
                                        <p:cTn id="13"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891">
                                            <p:txEl>
                                              <p:pRg st="5" end="5"/>
                                            </p:txEl>
                                          </p:spTgt>
                                        </p:tgtEl>
                                        <p:attrNameLst>
                                          <p:attrName>style.visibility</p:attrName>
                                        </p:attrNameLst>
                                      </p:cBhvr>
                                      <p:to>
                                        <p:strVal val="visible"/>
                                      </p:to>
                                    </p:set>
                                    <p:anim calcmode="lin" valueType="num">
                                      <p:cBhvr additive="base">
                                        <p:cTn id="19" dur="500" fill="hold"/>
                                        <p:tgtEl>
                                          <p:spTgt spid="37891">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976890" y="305544"/>
            <a:ext cx="2289175" cy="432048"/>
          </a:xfrm>
        </p:spPr>
        <p:txBody>
          <a:bodyPr>
            <a:noAutofit/>
          </a:bodyPr>
          <a:lstStyle/>
          <a:p>
            <a:pPr algn="l" eaLnBrk="1" hangingPunct="1"/>
            <a:r>
              <a:rPr lang="en-GB" altLang="en-US" sz="3200" b="1" dirty="0">
                <a:solidFill>
                  <a:schemeClr val="bg1"/>
                </a:solidFill>
              </a:rPr>
              <a:t>Ejaculation</a:t>
            </a:r>
          </a:p>
        </p:txBody>
      </p:sp>
      <p:sp>
        <p:nvSpPr>
          <p:cNvPr id="38915" name="Content Placeholder 2"/>
          <p:cNvSpPr>
            <a:spLocks noGrp="1"/>
          </p:cNvSpPr>
          <p:nvPr>
            <p:ph sz="quarter" idx="4294967295"/>
          </p:nvPr>
        </p:nvSpPr>
        <p:spPr>
          <a:xfrm>
            <a:off x="5943600" y="1828801"/>
            <a:ext cx="5543549" cy="4879144"/>
          </a:xfrm>
        </p:spPr>
        <p:txBody>
          <a:bodyPr/>
          <a:lstStyle/>
          <a:p>
            <a:pPr eaLnBrk="1" hangingPunct="1">
              <a:lnSpc>
                <a:spcPct val="80000"/>
              </a:lnSpc>
              <a:buFont typeface="Wingdings" panose="05000000000000000000" pitchFamily="2" charset="2"/>
              <a:buChar char="§"/>
            </a:pPr>
            <a:r>
              <a:rPr lang="en-GB" altLang="en-US" dirty="0">
                <a:solidFill>
                  <a:srgbClr val="0070C0"/>
                </a:solidFill>
                <a:latin typeface="Arial Rounded MT Bold" panose="020F0704030504030204" pitchFamily="34" charset="0"/>
              </a:rPr>
              <a:t>Sometimes semen (sperm and fluids) spurts out of the penis.</a:t>
            </a:r>
            <a:br>
              <a:rPr lang="en-GB" altLang="en-US" dirty="0">
                <a:solidFill>
                  <a:srgbClr val="0070C0"/>
                </a:solidFill>
                <a:latin typeface="Arial Rounded MT Bold" panose="020F0704030504030204" pitchFamily="34" charset="0"/>
              </a:rPr>
            </a:br>
            <a:endParaRPr lang="en-GB" altLang="en-US" dirty="0">
              <a:solidFill>
                <a:srgbClr val="0070C0"/>
              </a:solidFill>
              <a:latin typeface="Arial Rounded MT Bold" panose="020F0704030504030204" pitchFamily="34" charset="0"/>
            </a:endParaRPr>
          </a:p>
          <a:p>
            <a:pPr eaLnBrk="1" hangingPunct="1">
              <a:lnSpc>
                <a:spcPct val="80000"/>
              </a:lnSpc>
              <a:buFont typeface="Wingdings" panose="05000000000000000000" pitchFamily="2" charset="2"/>
              <a:buChar char="§"/>
            </a:pPr>
            <a:r>
              <a:rPr lang="en-GB" altLang="en-US" dirty="0">
                <a:solidFill>
                  <a:srgbClr val="0070C0"/>
                </a:solidFill>
                <a:latin typeface="Arial Rounded MT Bold" panose="020F0704030504030204" pitchFamily="34" charset="0"/>
              </a:rPr>
              <a:t>This is called an </a:t>
            </a:r>
            <a:r>
              <a:rPr lang="en-GB" altLang="en-US" b="1" dirty="0">
                <a:solidFill>
                  <a:srgbClr val="0070C0"/>
                </a:solidFill>
                <a:latin typeface="Arial Rounded MT Bold" panose="020F0704030504030204" pitchFamily="34" charset="0"/>
              </a:rPr>
              <a:t>ejaculation.</a:t>
            </a:r>
            <a:r>
              <a:rPr lang="en-GB" altLang="en-US" dirty="0">
                <a:solidFill>
                  <a:srgbClr val="0070C0"/>
                </a:solidFill>
                <a:latin typeface="Arial Rounded MT Bold" panose="020F0704030504030204" pitchFamily="34" charset="0"/>
              </a:rPr>
              <a:t> It happens when muscles at the base of the penis start to expand and contract (tighten).</a:t>
            </a:r>
            <a:br>
              <a:rPr lang="en-GB" altLang="en-US" dirty="0">
                <a:solidFill>
                  <a:srgbClr val="0070C0"/>
                </a:solidFill>
                <a:latin typeface="Arial Rounded MT Bold" panose="020F0704030504030204" pitchFamily="34" charset="0"/>
              </a:rPr>
            </a:br>
            <a:r>
              <a:rPr lang="en-GB" altLang="en-US" dirty="0">
                <a:solidFill>
                  <a:srgbClr val="0070C0"/>
                </a:solidFill>
                <a:latin typeface="Arial Rounded MT Bold" panose="020F0704030504030204" pitchFamily="34" charset="0"/>
              </a:rPr>
              <a:t> </a:t>
            </a:r>
          </a:p>
          <a:p>
            <a:pPr eaLnBrk="1" hangingPunct="1">
              <a:lnSpc>
                <a:spcPct val="80000"/>
              </a:lnSpc>
              <a:buFont typeface="Wingdings" panose="05000000000000000000" pitchFamily="2" charset="2"/>
              <a:buChar char="§"/>
            </a:pPr>
            <a:r>
              <a:rPr lang="en-GB" altLang="en-US" dirty="0">
                <a:solidFill>
                  <a:srgbClr val="0070C0"/>
                </a:solidFill>
                <a:latin typeface="Arial Rounded MT Bold" panose="020F0704030504030204" pitchFamily="34" charset="0"/>
              </a:rPr>
              <a:t>This pushes the semen </a:t>
            </a:r>
            <a:r>
              <a:rPr lang="en-GB" altLang="en-US" b="1" dirty="0">
                <a:solidFill>
                  <a:srgbClr val="0070C0"/>
                </a:solidFill>
                <a:latin typeface="Arial Rounded MT Bold" panose="020F0704030504030204" pitchFamily="34" charset="0"/>
              </a:rPr>
              <a:t>through the urethra </a:t>
            </a:r>
            <a:r>
              <a:rPr lang="en-GB" altLang="en-US" dirty="0">
                <a:solidFill>
                  <a:srgbClr val="0070C0"/>
                </a:solidFill>
                <a:latin typeface="Arial Rounded MT Bold" panose="020F0704030504030204" pitchFamily="34" charset="0"/>
              </a:rPr>
              <a:t>and </a:t>
            </a:r>
            <a:r>
              <a:rPr lang="en-GB" altLang="en-US" b="1" dirty="0">
                <a:solidFill>
                  <a:srgbClr val="0070C0"/>
                </a:solidFill>
                <a:latin typeface="Arial Rounded MT Bold" panose="020F0704030504030204" pitchFamily="34" charset="0"/>
              </a:rPr>
              <a:t>out through the tip </a:t>
            </a:r>
            <a:r>
              <a:rPr lang="en-GB" altLang="en-US" dirty="0">
                <a:solidFill>
                  <a:srgbClr val="0070C0"/>
                </a:solidFill>
                <a:latin typeface="Arial Rounded MT Bold" panose="020F0704030504030204" pitchFamily="34" charset="0"/>
              </a:rPr>
              <a:t>of the penis.</a:t>
            </a:r>
            <a:br>
              <a:rPr lang="en-GB" altLang="en-US" dirty="0">
                <a:solidFill>
                  <a:srgbClr val="0070C0"/>
                </a:solidFill>
                <a:latin typeface="Arial Rounded MT Bold" panose="020F0704030504030204" pitchFamily="34" charset="0"/>
              </a:rPr>
            </a:br>
            <a:endParaRPr lang="en-GB" altLang="en-US" dirty="0">
              <a:solidFill>
                <a:srgbClr val="0070C0"/>
              </a:solidFill>
              <a:latin typeface="Arial Rounded MT Bold" panose="020F0704030504030204" pitchFamily="34" charset="0"/>
            </a:endParaRPr>
          </a:p>
          <a:p>
            <a:pPr eaLnBrk="1" hangingPunct="1">
              <a:lnSpc>
                <a:spcPct val="80000"/>
              </a:lnSpc>
              <a:buFont typeface="Wingdings" panose="05000000000000000000" pitchFamily="2" charset="2"/>
              <a:buChar char="§"/>
            </a:pPr>
            <a:r>
              <a:rPr lang="en-GB" altLang="en-US" dirty="0">
                <a:solidFill>
                  <a:srgbClr val="0070C0"/>
                </a:solidFill>
                <a:latin typeface="Arial Rounded MT Bold" panose="020F0704030504030204" pitchFamily="34" charset="0"/>
              </a:rPr>
              <a:t>But this won’t happen every time you have an erection.</a:t>
            </a:r>
          </a:p>
        </p:txBody>
      </p:sp>
      <p:pic>
        <p:nvPicPr>
          <p:cNvPr id="38919" name="Picture 2" descr="C:\Documents and Settings\mdynie\Desktop\Puberty PPT for Next Wed\boys-pics\sem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86" y="1286426"/>
            <a:ext cx="4013114" cy="473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Image result for  a single sperm"/>
          <p:cNvSpPr>
            <a:spLocks noChangeAspect="1" noChangeArrowheads="1"/>
          </p:cNvSpPr>
          <p:nvPr/>
        </p:nvSpPr>
        <p:spPr bwMode="auto">
          <a:xfrm>
            <a:off x="1587500" y="-906463"/>
            <a:ext cx="2743200" cy="18954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4" descr="Image result for  a single sperm"/>
          <p:cNvSpPr>
            <a:spLocks noChangeAspect="1" noChangeArrowheads="1"/>
          </p:cNvSpPr>
          <p:nvPr/>
        </p:nvSpPr>
        <p:spPr bwMode="auto">
          <a:xfrm>
            <a:off x="1739900" y="-754063"/>
            <a:ext cx="2743200" cy="18954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3078" name="Picture 6" descr="Sperm microscopic view">
            <a:extLst>
              <a:ext uri="{FF2B5EF4-FFF2-40B4-BE49-F238E27FC236}">
                <a16:creationId xmlns:a16="http://schemas.microsoft.com/office/drawing/2014/main" id="{BEAE40C8-8791-4582-83BA-C518BE2332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4486240"/>
            <a:ext cx="2962274" cy="2221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a:xfrm>
            <a:off x="7796114" y="288083"/>
            <a:ext cx="2796480" cy="648072"/>
          </a:xfrm>
        </p:spPr>
        <p:txBody>
          <a:bodyPr>
            <a:noAutofit/>
          </a:bodyPr>
          <a:lstStyle/>
          <a:p>
            <a:pPr algn="l" eaLnBrk="1" hangingPunct="1"/>
            <a:r>
              <a:rPr lang="en-GB" altLang="en-US" sz="3200" b="1" dirty="0">
                <a:solidFill>
                  <a:schemeClr val="bg1"/>
                </a:solidFill>
              </a:rPr>
              <a:t>Wet Dreams</a:t>
            </a:r>
          </a:p>
        </p:txBody>
      </p:sp>
      <p:sp>
        <p:nvSpPr>
          <p:cNvPr id="39939" name="Content Placeholder 2"/>
          <p:cNvSpPr>
            <a:spLocks noGrp="1"/>
          </p:cNvSpPr>
          <p:nvPr>
            <p:ph sz="quarter" idx="4294967295"/>
          </p:nvPr>
        </p:nvSpPr>
        <p:spPr>
          <a:xfrm>
            <a:off x="5590171" y="1638552"/>
            <a:ext cx="6000751" cy="2357436"/>
          </a:xfrm>
        </p:spPr>
        <p:txBody>
          <a:bodyPr>
            <a:noAutofit/>
          </a:bodyPr>
          <a:lstStyle/>
          <a:p>
            <a:pPr eaLnBrk="1" hangingPunct="1">
              <a:buFont typeface="Wingdings" panose="05000000000000000000" pitchFamily="2" charset="2"/>
              <a:buChar char="§"/>
            </a:pPr>
            <a:r>
              <a:rPr lang="en-GB" altLang="en-US" dirty="0">
                <a:solidFill>
                  <a:srgbClr val="0070C0"/>
                </a:solidFill>
                <a:latin typeface="Arial Rounded MT Bold" panose="020F0704030504030204" pitchFamily="34" charset="0"/>
              </a:rPr>
              <a:t>Sometimes boys and men can have </a:t>
            </a:r>
            <a:r>
              <a:rPr lang="en-GB" altLang="en-US" b="1" dirty="0">
                <a:solidFill>
                  <a:srgbClr val="0070C0"/>
                </a:solidFill>
                <a:latin typeface="Arial Rounded MT Bold" panose="020F0704030504030204" pitchFamily="34" charset="0"/>
              </a:rPr>
              <a:t>erections and ejaculate when they are</a:t>
            </a:r>
            <a:r>
              <a:rPr lang="en-GB" altLang="en-US" dirty="0">
                <a:solidFill>
                  <a:srgbClr val="0070C0"/>
                </a:solidFill>
                <a:latin typeface="Arial Rounded MT Bold" panose="020F0704030504030204" pitchFamily="34" charset="0"/>
              </a:rPr>
              <a:t> </a:t>
            </a:r>
            <a:r>
              <a:rPr lang="en-GB" altLang="en-US" b="1" dirty="0">
                <a:solidFill>
                  <a:srgbClr val="0070C0"/>
                </a:solidFill>
                <a:latin typeface="Arial Rounded MT Bold" panose="020F0704030504030204" pitchFamily="34" charset="0"/>
              </a:rPr>
              <a:t>asleep</a:t>
            </a:r>
            <a:r>
              <a:rPr lang="en-GB" altLang="en-US" dirty="0">
                <a:solidFill>
                  <a:srgbClr val="0070C0"/>
                </a:solidFill>
                <a:latin typeface="Arial Rounded MT Bold" panose="020F0704030504030204" pitchFamily="34" charset="0"/>
              </a:rPr>
              <a:t>, This is called a </a:t>
            </a:r>
            <a:r>
              <a:rPr lang="en-GB" altLang="en-US" b="1" dirty="0">
                <a:solidFill>
                  <a:srgbClr val="0070C0"/>
                </a:solidFill>
                <a:latin typeface="Arial Rounded MT Bold" panose="020F0704030504030204" pitchFamily="34" charset="0"/>
              </a:rPr>
              <a:t>wet dream</a:t>
            </a:r>
          </a:p>
          <a:p>
            <a:pPr eaLnBrk="1" hangingPunct="1">
              <a:buFont typeface="Wingdings" panose="05000000000000000000" pitchFamily="2" charset="2"/>
              <a:buChar char="§"/>
            </a:pPr>
            <a:r>
              <a:rPr lang="en-GB" altLang="en-US" dirty="0">
                <a:solidFill>
                  <a:srgbClr val="0070C0"/>
                </a:solidFill>
                <a:latin typeface="Arial Rounded MT Bold" panose="020F0704030504030204" pitchFamily="34" charset="0"/>
              </a:rPr>
              <a:t>It happens </a:t>
            </a:r>
            <a:r>
              <a:rPr lang="en-GB" altLang="en-US" b="1" dirty="0">
                <a:solidFill>
                  <a:srgbClr val="0070C0"/>
                </a:solidFill>
                <a:latin typeface="Arial Rounded MT Bold" panose="020F0704030504030204" pitchFamily="34" charset="0"/>
              </a:rPr>
              <a:t>without you knowing </a:t>
            </a:r>
            <a:r>
              <a:rPr lang="en-GB" altLang="en-US" dirty="0">
                <a:solidFill>
                  <a:srgbClr val="0070C0"/>
                </a:solidFill>
                <a:latin typeface="Arial Rounded MT Bold" panose="020F0704030504030204" pitchFamily="34" charset="0"/>
              </a:rPr>
              <a:t>and is something you </a:t>
            </a:r>
            <a:r>
              <a:rPr lang="en-GB" altLang="en-US" b="1" dirty="0">
                <a:solidFill>
                  <a:srgbClr val="0070C0"/>
                </a:solidFill>
                <a:latin typeface="Arial Rounded MT Bold" panose="020F0704030504030204" pitchFamily="34" charset="0"/>
              </a:rPr>
              <a:t>cannot control</a:t>
            </a:r>
          </a:p>
          <a:p>
            <a:pPr eaLnBrk="1" hangingPunct="1">
              <a:buFont typeface="Wingdings" panose="05000000000000000000" pitchFamily="2" charset="2"/>
              <a:buChar char="§"/>
            </a:pPr>
            <a:r>
              <a:rPr lang="en-GB" altLang="en-US" dirty="0">
                <a:solidFill>
                  <a:srgbClr val="0070C0"/>
                </a:solidFill>
                <a:latin typeface="Arial Rounded MT Bold" panose="020F0704030504030204" pitchFamily="34" charset="0"/>
              </a:rPr>
              <a:t>Most males experience wet dreams from time to time.</a:t>
            </a:r>
          </a:p>
          <a:p>
            <a:pPr eaLnBrk="1" hangingPunct="1">
              <a:buFont typeface="Wingdings" panose="05000000000000000000" pitchFamily="2" charset="2"/>
              <a:buChar char="§"/>
            </a:pPr>
            <a:r>
              <a:rPr lang="en-GB" altLang="en-US" b="1" dirty="0">
                <a:solidFill>
                  <a:srgbClr val="0070C0"/>
                </a:solidFill>
                <a:latin typeface="Arial Rounded MT Bold" panose="020F0704030504030204" pitchFamily="34" charset="0"/>
              </a:rPr>
              <a:t>It is NORMAL and nothing to be embarrassed about</a:t>
            </a:r>
            <a:r>
              <a:rPr lang="en-GB" altLang="en-US" dirty="0">
                <a:solidFill>
                  <a:srgbClr val="0070C0"/>
                </a:solidFill>
                <a:latin typeface="Arial Rounded MT Bold" panose="020F0704030504030204" pitchFamily="34" charset="0"/>
              </a:rPr>
              <a:t>!</a:t>
            </a:r>
          </a:p>
          <a:p>
            <a:pPr eaLnBrk="1" hangingPunct="1">
              <a:buFont typeface="Wingdings" panose="05000000000000000000" pitchFamily="2" charset="2"/>
              <a:buChar char="§"/>
            </a:pPr>
            <a:r>
              <a:rPr lang="en-GB" altLang="en-US" dirty="0">
                <a:solidFill>
                  <a:srgbClr val="0070C0"/>
                </a:solidFill>
                <a:latin typeface="Arial Rounded MT Bold" panose="020F0704030504030204" pitchFamily="34" charset="0"/>
              </a:rPr>
              <a:t>Males experience wet dreams less frequently as they grow older and have more control over their body</a:t>
            </a:r>
          </a:p>
        </p:txBody>
      </p:sp>
      <p:pic>
        <p:nvPicPr>
          <p:cNvPr id="4098" name="Picture 2" descr="Teenage boy sleeping">
            <a:extLst>
              <a:ext uri="{FF2B5EF4-FFF2-40B4-BE49-F238E27FC236}">
                <a16:creationId xmlns:a16="http://schemas.microsoft.com/office/drawing/2014/main" id="{88FE5671-16AE-4F4A-A624-0272429E65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67" y="2195747"/>
            <a:ext cx="4820543" cy="32146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hat is a Wet Dream?">
            <a:hlinkClick r:id="" action="ppaction://media"/>
            <a:extLst>
              <a:ext uri="{FF2B5EF4-FFF2-40B4-BE49-F238E27FC236}">
                <a16:creationId xmlns:a16="http://schemas.microsoft.com/office/drawing/2014/main" id="{06A52FDC-7FB5-40C6-8C13-B9956FCC9EDF}"/>
              </a:ext>
            </a:extLst>
          </p:cNvPr>
          <p:cNvPicPr>
            <a:picLocks noRot="1" noChangeAspect="1"/>
          </p:cNvPicPr>
          <p:nvPr>
            <a:videoFile r:link="rId1"/>
          </p:nvPr>
        </p:nvPicPr>
        <p:blipFill>
          <a:blip r:embed="rId3"/>
          <a:stretch>
            <a:fillRect/>
          </a:stretch>
        </p:blipFill>
        <p:spPr>
          <a:xfrm>
            <a:off x="328613" y="1071563"/>
            <a:ext cx="9939843" cy="5616010"/>
          </a:xfrm>
          <a:prstGeom prst="rect">
            <a:avLst/>
          </a:prstGeom>
        </p:spPr>
      </p:pic>
      <p:pic>
        <p:nvPicPr>
          <p:cNvPr id="3" name="Picture 2" descr="C:\Users\bethia.dennis\Desktop\My Folder\Social Media Group\Social Media Group\Images and Logos\ISPHNS-LOGO New (docs).png">
            <a:extLst>
              <a:ext uri="{FF2B5EF4-FFF2-40B4-BE49-F238E27FC236}">
                <a16:creationId xmlns:a16="http://schemas.microsoft.com/office/drawing/2014/main" id="{F79C2888-0052-4C47-82C3-DC8437598F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9AC56A-DD39-4BF2-B276-FD278A8C287A}"/>
              </a:ext>
            </a:extLst>
          </p:cNvPr>
          <p:cNvSpPr txBox="1"/>
          <p:nvPr/>
        </p:nvSpPr>
        <p:spPr>
          <a:xfrm>
            <a:off x="6758609" y="318052"/>
            <a:ext cx="4630553"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What is a wet dream?</a:t>
            </a:r>
          </a:p>
        </p:txBody>
      </p:sp>
    </p:spTree>
    <p:extLst>
      <p:ext uri="{BB962C8B-B14F-4D97-AF65-F5344CB8AC3E}">
        <p14:creationId xmlns:p14="http://schemas.microsoft.com/office/powerpoint/2010/main" val="202464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bethia.dennis\Desktop\My Folder\Social Media Group\Social Media Group\Images and Logos\ISPHNS-LOGO New (docs).png">
            <a:extLst>
              <a:ext uri="{FF2B5EF4-FFF2-40B4-BE49-F238E27FC236}">
                <a16:creationId xmlns:a16="http://schemas.microsoft.com/office/drawing/2014/main" id="{F79C2888-0052-4C47-82C3-DC8437598F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9AC56A-DD39-4BF2-B276-FD278A8C287A}"/>
              </a:ext>
            </a:extLst>
          </p:cNvPr>
          <p:cNvSpPr txBox="1"/>
          <p:nvPr/>
        </p:nvSpPr>
        <p:spPr>
          <a:xfrm>
            <a:off x="6758609" y="318052"/>
            <a:ext cx="4630553"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How babies are made</a:t>
            </a:r>
          </a:p>
        </p:txBody>
      </p:sp>
      <p:pic>
        <p:nvPicPr>
          <p:cNvPr id="5" name="Online Media 4" title="HSE Busy Bodies - How Babies are made">
            <a:hlinkClick r:id="" action="ppaction://media"/>
            <a:extLst>
              <a:ext uri="{FF2B5EF4-FFF2-40B4-BE49-F238E27FC236}">
                <a16:creationId xmlns:a16="http://schemas.microsoft.com/office/drawing/2014/main" id="{B7168615-DFC6-4F0C-B9A2-BEF79139ACDC}"/>
              </a:ext>
            </a:extLst>
          </p:cNvPr>
          <p:cNvPicPr>
            <a:picLocks noRot="1" noChangeAspect="1"/>
          </p:cNvPicPr>
          <p:nvPr>
            <a:videoFile r:link="rId1"/>
          </p:nvPr>
        </p:nvPicPr>
        <p:blipFill>
          <a:blip r:embed="rId4"/>
          <a:stretch>
            <a:fillRect/>
          </a:stretch>
        </p:blipFill>
        <p:spPr>
          <a:xfrm>
            <a:off x="914401" y="1080054"/>
            <a:ext cx="7500729" cy="5625547"/>
          </a:xfrm>
          <a:prstGeom prst="rect">
            <a:avLst/>
          </a:prstGeom>
        </p:spPr>
      </p:pic>
    </p:spTree>
    <p:extLst>
      <p:ext uri="{BB962C8B-B14F-4D97-AF65-F5344CB8AC3E}">
        <p14:creationId xmlns:p14="http://schemas.microsoft.com/office/powerpoint/2010/main" val="30878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bethia.dennis\Desktop\My Folder\Social Media Group\Social Media Group\Images and Logos\ISPHNS-LOGO New (docs).png">
            <a:extLst>
              <a:ext uri="{FF2B5EF4-FFF2-40B4-BE49-F238E27FC236}">
                <a16:creationId xmlns:a16="http://schemas.microsoft.com/office/drawing/2014/main" id="{F79C2888-0052-4C47-82C3-DC8437598F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pic>
        <p:nvPicPr>
          <p:cNvPr id="7" name="Online Media 6" title="Pregnancy and Reproduction Explained">
            <a:hlinkClick r:id="" action="ppaction://media"/>
            <a:extLst>
              <a:ext uri="{FF2B5EF4-FFF2-40B4-BE49-F238E27FC236}">
                <a16:creationId xmlns:a16="http://schemas.microsoft.com/office/drawing/2014/main" id="{C587A21C-1802-42D4-BB8A-5FDF8AA29B5F}"/>
              </a:ext>
            </a:extLst>
          </p:cNvPr>
          <p:cNvPicPr>
            <a:picLocks noRot="1" noChangeAspect="1"/>
          </p:cNvPicPr>
          <p:nvPr>
            <a:videoFile r:link="rId1"/>
          </p:nvPr>
        </p:nvPicPr>
        <p:blipFill>
          <a:blip r:embed="rId4"/>
          <a:stretch>
            <a:fillRect/>
          </a:stretch>
        </p:blipFill>
        <p:spPr>
          <a:xfrm>
            <a:off x="293913" y="1091327"/>
            <a:ext cx="9936765" cy="5614273"/>
          </a:xfrm>
          <a:prstGeom prst="rect">
            <a:avLst/>
          </a:prstGeom>
        </p:spPr>
      </p:pic>
      <p:sp>
        <p:nvSpPr>
          <p:cNvPr id="4" name="TextBox 3">
            <a:extLst>
              <a:ext uri="{FF2B5EF4-FFF2-40B4-BE49-F238E27FC236}">
                <a16:creationId xmlns:a16="http://schemas.microsoft.com/office/drawing/2014/main" id="{7527D20D-A56F-44B9-9706-07913B0F95D6}"/>
              </a:ext>
            </a:extLst>
          </p:cNvPr>
          <p:cNvSpPr txBox="1"/>
          <p:nvPr/>
        </p:nvSpPr>
        <p:spPr>
          <a:xfrm>
            <a:off x="3564836" y="152400"/>
            <a:ext cx="7890588"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Pregnancy and reproduction explained</a:t>
            </a:r>
          </a:p>
        </p:txBody>
      </p:sp>
    </p:spTree>
    <p:extLst>
      <p:ext uri="{BB962C8B-B14F-4D97-AF65-F5344CB8AC3E}">
        <p14:creationId xmlns:p14="http://schemas.microsoft.com/office/powerpoint/2010/main" val="163384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3B79E5A-5E22-4242-86AE-A416D9E5E9CD}"/>
              </a:ext>
            </a:extLst>
          </p:cNvPr>
          <p:cNvSpPr txBox="1"/>
          <p:nvPr/>
        </p:nvSpPr>
        <p:spPr>
          <a:xfrm>
            <a:off x="6520069" y="329623"/>
            <a:ext cx="4797286" cy="584775"/>
          </a:xfrm>
          <a:prstGeom prst="rect">
            <a:avLst/>
          </a:prstGeom>
          <a:noFill/>
        </p:spPr>
        <p:txBody>
          <a:bodyPr wrap="square" rtlCol="0">
            <a:spAutoFit/>
          </a:bodyPr>
          <a:lstStyle/>
          <a:p>
            <a:r>
              <a:rPr lang="en-GB" sz="3200" b="1" dirty="0">
                <a:solidFill>
                  <a:schemeClr val="bg1"/>
                </a:solidFill>
              </a:rPr>
              <a:t>Emotions and behaviour</a:t>
            </a:r>
          </a:p>
        </p:txBody>
      </p:sp>
      <p:pic>
        <p:nvPicPr>
          <p:cNvPr id="1026" name="Picture 2" descr="Emotion Notes">
            <a:extLst>
              <a:ext uri="{FF2B5EF4-FFF2-40B4-BE49-F238E27FC236}">
                <a16:creationId xmlns:a16="http://schemas.microsoft.com/office/drawing/2014/main" id="{81690A8A-BB8C-4A4B-AE10-75250EBC05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744" y="231609"/>
            <a:ext cx="2111030" cy="20609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4E2152-4563-4B3E-8C41-AA7AF6D171BC}"/>
              </a:ext>
            </a:extLst>
          </p:cNvPr>
          <p:cNvSpPr txBox="1"/>
          <p:nvPr/>
        </p:nvSpPr>
        <p:spPr>
          <a:xfrm>
            <a:off x="2317164" y="1524928"/>
            <a:ext cx="8405811" cy="830997"/>
          </a:xfrm>
          <a:prstGeom prst="rect">
            <a:avLst/>
          </a:prstGeom>
          <a:noFill/>
        </p:spPr>
        <p:txBody>
          <a:bodyPr wrap="square" rtlCol="0">
            <a:spAutoFit/>
          </a:bodyPr>
          <a:lstStyle/>
          <a:p>
            <a:pPr algn="ctr"/>
            <a:r>
              <a:rPr lang="en-GB" sz="2400" dirty="0">
                <a:solidFill>
                  <a:srgbClr val="0070C0"/>
                </a:solidFill>
                <a:latin typeface="Arial" panose="020B0604020202020204" pitchFamily="34" charset="0"/>
                <a:cs typeface="Arial" panose="020B0604020202020204" pitchFamily="34" charset="0"/>
              </a:rPr>
              <a:t>During puberty our emotions can feel a little out of control and our behaviour can change.</a:t>
            </a:r>
          </a:p>
        </p:txBody>
      </p:sp>
      <p:pic>
        <p:nvPicPr>
          <p:cNvPr id="1028" name="Picture 4" descr="Girl Feeling Distressed and Tensed Losing Temper and Control of Feelings Yelling Out Loud Clenching Fists Closing Eyes Standing Intense and Depressed over Orange Background Screaming from Rage">
            <a:extLst>
              <a:ext uri="{FF2B5EF4-FFF2-40B4-BE49-F238E27FC236}">
                <a16:creationId xmlns:a16="http://schemas.microsoft.com/office/drawing/2014/main" id="{A5848117-1FDA-4036-8E8B-E9CAAC715C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164" y="3077977"/>
            <a:ext cx="3517534" cy="22619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ressful depressed man screams out loudly, covers ears, being fed up with troubles, yells in anger, wears yellow apparel poses in studio. Guy cannot control negative emotions, feels distress, anxiety">
            <a:extLst>
              <a:ext uri="{FF2B5EF4-FFF2-40B4-BE49-F238E27FC236}">
                <a16:creationId xmlns:a16="http://schemas.microsoft.com/office/drawing/2014/main" id="{364F7367-7DC7-4AC6-B059-99596DF19B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3536" y="3077977"/>
            <a:ext cx="3352362" cy="22355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32DC9C3-F364-4ECA-93D7-57A02FFA28FF}"/>
              </a:ext>
            </a:extLst>
          </p:cNvPr>
          <p:cNvSpPr txBox="1"/>
          <p:nvPr/>
        </p:nvSpPr>
        <p:spPr>
          <a:xfrm>
            <a:off x="2019869" y="2093092"/>
            <a:ext cx="9171295" cy="461665"/>
          </a:xfrm>
          <a:prstGeom prst="rect">
            <a:avLst/>
          </a:prstGeom>
          <a:noFill/>
        </p:spPr>
        <p:txBody>
          <a:bodyPr wrap="square" rtlCol="0">
            <a:spAutoFit/>
          </a:bodyPr>
          <a:lstStyle/>
          <a:p>
            <a:pPr algn="ctr"/>
            <a:r>
              <a:rPr lang="en-GB" sz="2400" b="1" dirty="0">
                <a:solidFill>
                  <a:srgbClr val="0070C0"/>
                </a:solidFill>
                <a:latin typeface="Arial Rounded MT Bold" panose="020F0704030504030204" pitchFamily="34" charset="0"/>
              </a:rPr>
              <a:t>               </a:t>
            </a:r>
            <a:endParaRPr lang="en-GB" sz="2800" b="1" dirty="0">
              <a:solidFill>
                <a:srgbClr val="0070C0"/>
              </a:solidFill>
              <a:latin typeface="Arial Rounded MT Bold" panose="020F0704030504030204" pitchFamily="34" charset="0"/>
            </a:endParaRPr>
          </a:p>
        </p:txBody>
      </p:sp>
      <p:sp>
        <p:nvSpPr>
          <p:cNvPr id="9" name="TextBox 8">
            <a:extLst>
              <a:ext uri="{FF2B5EF4-FFF2-40B4-BE49-F238E27FC236}">
                <a16:creationId xmlns:a16="http://schemas.microsoft.com/office/drawing/2014/main" id="{408B2399-A7A2-4FC1-A796-04CF3E603275}"/>
              </a:ext>
            </a:extLst>
          </p:cNvPr>
          <p:cNvSpPr txBox="1"/>
          <p:nvPr/>
        </p:nvSpPr>
        <p:spPr>
          <a:xfrm>
            <a:off x="1634715" y="2436958"/>
            <a:ext cx="9941601" cy="523220"/>
          </a:xfrm>
          <a:prstGeom prst="rect">
            <a:avLst/>
          </a:prstGeom>
          <a:noFill/>
        </p:spPr>
        <p:txBody>
          <a:bodyPr wrap="square" rtlCol="0">
            <a:spAutoFit/>
          </a:bodyPr>
          <a:lstStyle/>
          <a:p>
            <a:pPr algn="ctr"/>
            <a:r>
              <a:rPr lang="en-GB" sz="2800" b="1" dirty="0">
                <a:solidFill>
                  <a:srgbClr val="0070C0"/>
                </a:solidFill>
                <a:latin typeface="Arial Rounded MT Bold" panose="020F0704030504030204" pitchFamily="34" charset="0"/>
              </a:rPr>
              <a:t>EVER FELT A BIT LIKE THIS ?</a:t>
            </a:r>
          </a:p>
        </p:txBody>
      </p:sp>
      <p:sp>
        <p:nvSpPr>
          <p:cNvPr id="10" name="TextBox 9">
            <a:extLst>
              <a:ext uri="{FF2B5EF4-FFF2-40B4-BE49-F238E27FC236}">
                <a16:creationId xmlns:a16="http://schemas.microsoft.com/office/drawing/2014/main" id="{A170377D-43D2-46DE-828C-FA4846171714}"/>
              </a:ext>
            </a:extLst>
          </p:cNvPr>
          <p:cNvSpPr txBox="1"/>
          <p:nvPr/>
        </p:nvSpPr>
        <p:spPr>
          <a:xfrm>
            <a:off x="2222798" y="5549173"/>
            <a:ext cx="8389288" cy="1077218"/>
          </a:xfrm>
          <a:prstGeom prst="rect">
            <a:avLst/>
          </a:prstGeom>
          <a:noFill/>
        </p:spPr>
        <p:txBody>
          <a:bodyPr wrap="square" rtlCol="0">
            <a:spAutoFit/>
          </a:bodyPr>
          <a:lstStyle/>
          <a:p>
            <a:pPr algn="ctr"/>
            <a:r>
              <a:rPr lang="en-GB" sz="2400" b="1" dirty="0">
                <a:solidFill>
                  <a:srgbClr val="0070C0"/>
                </a:solidFill>
                <a:latin typeface="Arial Rounded MT Bold" panose="020F0704030504030204" pitchFamily="34" charset="0"/>
              </a:rPr>
              <a:t>This is NORMAL and is OK !</a:t>
            </a:r>
          </a:p>
          <a:p>
            <a:pPr algn="ctr"/>
            <a:r>
              <a:rPr lang="en-GB" sz="2000" dirty="0">
                <a:solidFill>
                  <a:srgbClr val="0070C0"/>
                </a:solidFill>
                <a:latin typeface="Arial Rounded MT Bold" panose="020F0704030504030204" pitchFamily="34" charset="0"/>
              </a:rPr>
              <a:t>Emotions can change because our sex hormones are changing and increased STRESS Hormones are being released.</a:t>
            </a:r>
          </a:p>
        </p:txBody>
      </p:sp>
    </p:spTree>
    <p:extLst>
      <p:ext uri="{BB962C8B-B14F-4D97-AF65-F5344CB8AC3E}">
        <p14:creationId xmlns:p14="http://schemas.microsoft.com/office/powerpoint/2010/main" val="1271854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additive="base">
                                        <p:cTn id="19" dur="500" fill="hold"/>
                                        <p:tgtEl>
                                          <p:spTgt spid="1030"/>
                                        </p:tgtEl>
                                        <p:attrNameLst>
                                          <p:attrName>ppt_x</p:attrName>
                                        </p:attrNameLst>
                                      </p:cBhvr>
                                      <p:tavLst>
                                        <p:tav tm="0">
                                          <p:val>
                                            <p:strVal val="#ppt_x"/>
                                          </p:val>
                                        </p:tav>
                                        <p:tav tm="100000">
                                          <p:val>
                                            <p:strVal val="#ppt_x"/>
                                          </p:val>
                                        </p:tav>
                                      </p:tavLst>
                                    </p:anim>
                                    <p:anim calcmode="lin" valueType="num">
                                      <p:cBhvr additive="base">
                                        <p:cTn id="20"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11FC0F-BF3D-4A38-B26A-4B74D177F171}"/>
              </a:ext>
            </a:extLst>
          </p:cNvPr>
          <p:cNvSpPr txBox="1"/>
          <p:nvPr/>
        </p:nvSpPr>
        <p:spPr>
          <a:xfrm>
            <a:off x="6356161" y="296059"/>
            <a:ext cx="4633000" cy="584775"/>
          </a:xfrm>
          <a:prstGeom prst="rect">
            <a:avLst/>
          </a:prstGeom>
          <a:noFill/>
        </p:spPr>
        <p:txBody>
          <a:bodyPr wrap="none" rtlCol="0">
            <a:spAutoFit/>
          </a:bodyPr>
          <a:lstStyle/>
          <a:p>
            <a:r>
              <a:rPr lang="en-GB" sz="3200" b="1" dirty="0">
                <a:solidFill>
                  <a:schemeClr val="bg1"/>
                </a:solidFill>
              </a:rPr>
              <a:t>Emotions and behaviours</a:t>
            </a:r>
          </a:p>
        </p:txBody>
      </p:sp>
      <p:sp>
        <p:nvSpPr>
          <p:cNvPr id="3" name="TextBox 2">
            <a:extLst>
              <a:ext uri="{FF2B5EF4-FFF2-40B4-BE49-F238E27FC236}">
                <a16:creationId xmlns:a16="http://schemas.microsoft.com/office/drawing/2014/main" id="{0DEEE1C4-B8AF-4326-9A71-20C6186E7ED4}"/>
              </a:ext>
            </a:extLst>
          </p:cNvPr>
          <p:cNvSpPr txBox="1"/>
          <p:nvPr/>
        </p:nvSpPr>
        <p:spPr>
          <a:xfrm>
            <a:off x="268428" y="1271612"/>
            <a:ext cx="6910866" cy="461665"/>
          </a:xfrm>
          <a:prstGeom prst="rect">
            <a:avLst/>
          </a:prstGeom>
          <a:noFill/>
        </p:spPr>
        <p:txBody>
          <a:bodyPr wrap="none" rtlCol="0">
            <a:spAutoFit/>
          </a:bodyPr>
          <a:lstStyle/>
          <a:p>
            <a:r>
              <a:rPr lang="en-GB" sz="2400" dirty="0">
                <a:solidFill>
                  <a:srgbClr val="0070C0"/>
                </a:solidFill>
                <a:latin typeface="Arial Rounded MT Bold" panose="020F0704030504030204" pitchFamily="34" charset="0"/>
              </a:rPr>
              <a:t>The emotions we can feel during puberty are:</a:t>
            </a:r>
          </a:p>
        </p:txBody>
      </p:sp>
      <p:sp>
        <p:nvSpPr>
          <p:cNvPr id="4" name="TextBox 3">
            <a:extLst>
              <a:ext uri="{FF2B5EF4-FFF2-40B4-BE49-F238E27FC236}">
                <a16:creationId xmlns:a16="http://schemas.microsoft.com/office/drawing/2014/main" id="{004242AB-50AE-4063-8FE9-B8AB88F545F5}"/>
              </a:ext>
            </a:extLst>
          </p:cNvPr>
          <p:cNvSpPr txBox="1"/>
          <p:nvPr/>
        </p:nvSpPr>
        <p:spPr>
          <a:xfrm rot="992500">
            <a:off x="6736437" y="2059524"/>
            <a:ext cx="976549" cy="461665"/>
          </a:xfrm>
          <a:prstGeom prst="rect">
            <a:avLst/>
          </a:prstGeom>
          <a:noFill/>
        </p:spPr>
        <p:txBody>
          <a:bodyPr wrap="none" rtlCol="0">
            <a:spAutoFit/>
          </a:bodyPr>
          <a:lstStyle/>
          <a:p>
            <a:r>
              <a:rPr lang="en-GB" sz="2400" dirty="0">
                <a:solidFill>
                  <a:srgbClr val="0070C0"/>
                </a:solidFill>
              </a:rPr>
              <a:t>crying</a:t>
            </a:r>
          </a:p>
        </p:txBody>
      </p:sp>
      <p:sp>
        <p:nvSpPr>
          <p:cNvPr id="5" name="TextBox 4">
            <a:extLst>
              <a:ext uri="{FF2B5EF4-FFF2-40B4-BE49-F238E27FC236}">
                <a16:creationId xmlns:a16="http://schemas.microsoft.com/office/drawing/2014/main" id="{53EAAC79-E992-4127-BD75-136F45523BD3}"/>
              </a:ext>
            </a:extLst>
          </p:cNvPr>
          <p:cNvSpPr txBox="1"/>
          <p:nvPr/>
        </p:nvSpPr>
        <p:spPr>
          <a:xfrm rot="460040">
            <a:off x="1925968" y="2564439"/>
            <a:ext cx="936475" cy="461665"/>
          </a:xfrm>
          <a:prstGeom prst="rect">
            <a:avLst/>
          </a:prstGeom>
          <a:noFill/>
        </p:spPr>
        <p:txBody>
          <a:bodyPr wrap="none" rtlCol="0">
            <a:spAutoFit/>
          </a:bodyPr>
          <a:lstStyle/>
          <a:p>
            <a:r>
              <a:rPr lang="en-GB" sz="2400" dirty="0">
                <a:solidFill>
                  <a:srgbClr val="0070C0"/>
                </a:solidFill>
              </a:rPr>
              <a:t>anger</a:t>
            </a:r>
          </a:p>
        </p:txBody>
      </p:sp>
      <p:sp>
        <p:nvSpPr>
          <p:cNvPr id="6" name="TextBox 5">
            <a:extLst>
              <a:ext uri="{FF2B5EF4-FFF2-40B4-BE49-F238E27FC236}">
                <a16:creationId xmlns:a16="http://schemas.microsoft.com/office/drawing/2014/main" id="{EAC8687A-D022-40AA-B41F-914CAC14AE04}"/>
              </a:ext>
            </a:extLst>
          </p:cNvPr>
          <p:cNvSpPr txBox="1"/>
          <p:nvPr/>
        </p:nvSpPr>
        <p:spPr>
          <a:xfrm rot="20757090">
            <a:off x="4627900" y="2634205"/>
            <a:ext cx="1598515" cy="461665"/>
          </a:xfrm>
          <a:prstGeom prst="rect">
            <a:avLst/>
          </a:prstGeom>
          <a:noFill/>
        </p:spPr>
        <p:txBody>
          <a:bodyPr wrap="none" rtlCol="0">
            <a:spAutoFit/>
          </a:bodyPr>
          <a:lstStyle/>
          <a:p>
            <a:r>
              <a:rPr lang="en-GB" sz="2400" dirty="0">
                <a:solidFill>
                  <a:srgbClr val="0070C0"/>
                </a:solidFill>
              </a:rPr>
              <a:t>annoyance</a:t>
            </a:r>
          </a:p>
        </p:txBody>
      </p:sp>
      <p:sp>
        <p:nvSpPr>
          <p:cNvPr id="7" name="TextBox 6">
            <a:extLst>
              <a:ext uri="{FF2B5EF4-FFF2-40B4-BE49-F238E27FC236}">
                <a16:creationId xmlns:a16="http://schemas.microsoft.com/office/drawing/2014/main" id="{41AA85BB-6ADF-4391-BDE7-12800B669C27}"/>
              </a:ext>
            </a:extLst>
          </p:cNvPr>
          <p:cNvSpPr txBox="1"/>
          <p:nvPr/>
        </p:nvSpPr>
        <p:spPr>
          <a:xfrm rot="20656483">
            <a:off x="370439" y="1912117"/>
            <a:ext cx="1494320" cy="461665"/>
          </a:xfrm>
          <a:prstGeom prst="rect">
            <a:avLst/>
          </a:prstGeom>
          <a:noFill/>
        </p:spPr>
        <p:txBody>
          <a:bodyPr wrap="none" rtlCol="0">
            <a:spAutoFit/>
          </a:bodyPr>
          <a:lstStyle/>
          <a:p>
            <a:r>
              <a:rPr lang="en-GB" sz="2400" dirty="0">
                <a:solidFill>
                  <a:srgbClr val="0070C0"/>
                </a:solidFill>
              </a:rPr>
              <a:t>happiness</a:t>
            </a:r>
          </a:p>
        </p:txBody>
      </p:sp>
      <p:sp>
        <p:nvSpPr>
          <p:cNvPr id="8" name="TextBox 7">
            <a:extLst>
              <a:ext uri="{FF2B5EF4-FFF2-40B4-BE49-F238E27FC236}">
                <a16:creationId xmlns:a16="http://schemas.microsoft.com/office/drawing/2014/main" id="{DEDAE896-18B0-4A4B-883D-5AEC86BBE45C}"/>
              </a:ext>
            </a:extLst>
          </p:cNvPr>
          <p:cNvSpPr txBox="1"/>
          <p:nvPr/>
        </p:nvSpPr>
        <p:spPr>
          <a:xfrm>
            <a:off x="3336589" y="2105691"/>
            <a:ext cx="1314784" cy="461665"/>
          </a:xfrm>
          <a:prstGeom prst="rect">
            <a:avLst/>
          </a:prstGeom>
          <a:noFill/>
        </p:spPr>
        <p:txBody>
          <a:bodyPr wrap="none" rtlCol="0">
            <a:spAutoFit/>
          </a:bodyPr>
          <a:lstStyle/>
          <a:p>
            <a:r>
              <a:rPr lang="en-GB" sz="2400" dirty="0">
                <a:solidFill>
                  <a:srgbClr val="0070C0"/>
                </a:solidFill>
              </a:rPr>
              <a:t>irritation</a:t>
            </a:r>
          </a:p>
        </p:txBody>
      </p:sp>
      <p:sp>
        <p:nvSpPr>
          <p:cNvPr id="9" name="TextBox 8">
            <a:extLst>
              <a:ext uri="{FF2B5EF4-FFF2-40B4-BE49-F238E27FC236}">
                <a16:creationId xmlns:a16="http://schemas.microsoft.com/office/drawing/2014/main" id="{7D898FCA-1472-48D6-8D18-07ADB4E14B98}"/>
              </a:ext>
            </a:extLst>
          </p:cNvPr>
          <p:cNvSpPr txBox="1"/>
          <p:nvPr/>
        </p:nvSpPr>
        <p:spPr>
          <a:xfrm rot="616357">
            <a:off x="9166791" y="2112697"/>
            <a:ext cx="2032929" cy="461665"/>
          </a:xfrm>
          <a:prstGeom prst="rect">
            <a:avLst/>
          </a:prstGeom>
          <a:noFill/>
        </p:spPr>
        <p:txBody>
          <a:bodyPr wrap="none" rtlCol="0">
            <a:spAutoFit/>
          </a:bodyPr>
          <a:lstStyle/>
          <a:p>
            <a:r>
              <a:rPr lang="en-GB" sz="2400" dirty="0">
                <a:solidFill>
                  <a:srgbClr val="0070C0"/>
                </a:solidFill>
              </a:rPr>
              <a:t>nothing at all !</a:t>
            </a:r>
          </a:p>
        </p:txBody>
      </p:sp>
      <p:sp>
        <p:nvSpPr>
          <p:cNvPr id="10" name="TextBox 9">
            <a:extLst>
              <a:ext uri="{FF2B5EF4-FFF2-40B4-BE49-F238E27FC236}">
                <a16:creationId xmlns:a16="http://schemas.microsoft.com/office/drawing/2014/main" id="{A6CA9F7C-6B8C-4841-8995-474CB47FDCD5}"/>
              </a:ext>
            </a:extLst>
          </p:cNvPr>
          <p:cNvSpPr txBox="1"/>
          <p:nvPr/>
        </p:nvSpPr>
        <p:spPr>
          <a:xfrm>
            <a:off x="8445232" y="2521099"/>
            <a:ext cx="1215397" cy="461665"/>
          </a:xfrm>
          <a:prstGeom prst="rect">
            <a:avLst/>
          </a:prstGeom>
          <a:noFill/>
        </p:spPr>
        <p:txBody>
          <a:bodyPr wrap="none" rtlCol="0">
            <a:spAutoFit/>
          </a:bodyPr>
          <a:lstStyle/>
          <a:p>
            <a:r>
              <a:rPr lang="en-GB" sz="2400" dirty="0">
                <a:solidFill>
                  <a:srgbClr val="0070C0"/>
                </a:solidFill>
              </a:rPr>
              <a:t>sadness</a:t>
            </a:r>
          </a:p>
        </p:txBody>
      </p:sp>
      <p:sp>
        <p:nvSpPr>
          <p:cNvPr id="12" name="TextBox 11">
            <a:extLst>
              <a:ext uri="{FF2B5EF4-FFF2-40B4-BE49-F238E27FC236}">
                <a16:creationId xmlns:a16="http://schemas.microsoft.com/office/drawing/2014/main" id="{61F31A0D-B461-4998-826C-C48EF747872F}"/>
              </a:ext>
            </a:extLst>
          </p:cNvPr>
          <p:cNvSpPr txBox="1"/>
          <p:nvPr/>
        </p:nvSpPr>
        <p:spPr>
          <a:xfrm>
            <a:off x="2696817" y="3285219"/>
            <a:ext cx="6798365" cy="523220"/>
          </a:xfrm>
          <a:prstGeom prst="rect">
            <a:avLst/>
          </a:prstGeom>
          <a:noFill/>
        </p:spPr>
        <p:txBody>
          <a:bodyPr wrap="square" rtlCol="0">
            <a:spAutoFit/>
          </a:bodyPr>
          <a:lstStyle/>
          <a:p>
            <a:r>
              <a:rPr lang="en-GB" sz="2800" dirty="0">
                <a:solidFill>
                  <a:srgbClr val="0070C0"/>
                </a:solidFill>
                <a:latin typeface="Arial Rounded MT Bold" panose="020F0704030504030204" pitchFamily="34" charset="0"/>
              </a:rPr>
              <a:t>How can you manage your emotions ?</a:t>
            </a:r>
          </a:p>
        </p:txBody>
      </p:sp>
      <p:pic>
        <p:nvPicPr>
          <p:cNvPr id="2052" name="Picture 4" descr="Beautiful Girl Sleeping in Bed">
            <a:extLst>
              <a:ext uri="{FF2B5EF4-FFF2-40B4-BE49-F238E27FC236}">
                <a16:creationId xmlns:a16="http://schemas.microsoft.com/office/drawing/2014/main" id="{3A2DBA4E-6BEE-4C62-A008-B99DD41F1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591" y="3936663"/>
            <a:ext cx="1507509" cy="226047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6650FC3-36EB-4B49-85CD-3FBF4FD32499}"/>
              </a:ext>
            </a:extLst>
          </p:cNvPr>
          <p:cNvSpPr txBox="1"/>
          <p:nvPr/>
        </p:nvSpPr>
        <p:spPr>
          <a:xfrm>
            <a:off x="3723861" y="6221509"/>
            <a:ext cx="1338091" cy="400110"/>
          </a:xfrm>
          <a:prstGeom prst="rect">
            <a:avLst/>
          </a:prstGeom>
          <a:noFill/>
        </p:spPr>
        <p:txBody>
          <a:bodyPr wrap="square" rtlCol="0">
            <a:spAutoFit/>
          </a:bodyPr>
          <a:lstStyle/>
          <a:p>
            <a:r>
              <a:rPr lang="en-GB" sz="2000" dirty="0">
                <a:solidFill>
                  <a:srgbClr val="0070C0"/>
                </a:solidFill>
                <a:latin typeface="Arial Rounded MT Bold" panose="020F0704030504030204" pitchFamily="34" charset="0"/>
              </a:rPr>
              <a:t>Sleeping</a:t>
            </a:r>
          </a:p>
        </p:txBody>
      </p:sp>
      <p:pic>
        <p:nvPicPr>
          <p:cNvPr id="2054" name="Picture 6" descr="Mixed Race Teenager  Talking To Counsellor or Teacher">
            <a:extLst>
              <a:ext uri="{FF2B5EF4-FFF2-40B4-BE49-F238E27FC236}">
                <a16:creationId xmlns:a16="http://schemas.microsoft.com/office/drawing/2014/main" id="{FC3186F7-BC54-4A5A-91B8-C76D48BD4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9291" y="3949861"/>
            <a:ext cx="1507509" cy="225812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9DB3535-B878-426C-9666-AAB35D361904}"/>
              </a:ext>
            </a:extLst>
          </p:cNvPr>
          <p:cNvSpPr txBox="1"/>
          <p:nvPr/>
        </p:nvSpPr>
        <p:spPr>
          <a:xfrm>
            <a:off x="5537384" y="6221509"/>
            <a:ext cx="2510779" cy="400110"/>
          </a:xfrm>
          <a:prstGeom prst="rect">
            <a:avLst/>
          </a:prstGeom>
          <a:noFill/>
        </p:spPr>
        <p:txBody>
          <a:bodyPr wrap="square" rtlCol="0">
            <a:spAutoFit/>
          </a:bodyPr>
          <a:lstStyle/>
          <a:p>
            <a:r>
              <a:rPr lang="en-GB" sz="2000" dirty="0">
                <a:solidFill>
                  <a:srgbClr val="0070C0"/>
                </a:solidFill>
                <a:latin typeface="Arial Rounded MT Bold" panose="020F0704030504030204" pitchFamily="34" charset="0"/>
              </a:rPr>
              <a:t>Talk to someone </a:t>
            </a:r>
          </a:p>
        </p:txBody>
      </p:sp>
      <p:pic>
        <p:nvPicPr>
          <p:cNvPr id="2056" name="Picture 8" descr="Children Hands Building Word Be Patient, Grass Meadow">
            <a:extLst>
              <a:ext uri="{FF2B5EF4-FFF2-40B4-BE49-F238E27FC236}">
                <a16:creationId xmlns:a16="http://schemas.microsoft.com/office/drawing/2014/main" id="{F82F2A85-000B-41CE-9D2D-E1E222FB24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0039" y="4090062"/>
            <a:ext cx="4040673" cy="139634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1C41EA7-092B-4D37-A4F1-3F8089DEC8EE}"/>
              </a:ext>
            </a:extLst>
          </p:cNvPr>
          <p:cNvSpPr txBox="1"/>
          <p:nvPr/>
        </p:nvSpPr>
        <p:spPr>
          <a:xfrm>
            <a:off x="8316592" y="5593318"/>
            <a:ext cx="3405809" cy="707886"/>
          </a:xfrm>
          <a:prstGeom prst="rect">
            <a:avLst/>
          </a:prstGeom>
          <a:noFill/>
        </p:spPr>
        <p:txBody>
          <a:bodyPr wrap="square" rtlCol="0">
            <a:spAutoFit/>
          </a:bodyPr>
          <a:lstStyle/>
          <a:p>
            <a:pPr algn="ctr"/>
            <a:r>
              <a:rPr lang="en-GB" sz="2000" dirty="0">
                <a:solidFill>
                  <a:srgbClr val="0070C0"/>
                </a:solidFill>
                <a:latin typeface="Arial Rounded MT Bold" panose="020F0704030504030204" pitchFamily="34" charset="0"/>
              </a:rPr>
              <a:t>Always calm down before responding</a:t>
            </a:r>
          </a:p>
        </p:txBody>
      </p:sp>
      <p:pic>
        <p:nvPicPr>
          <p:cNvPr id="21" name="Picture 2" descr="Kids run. Healthy sport. Child sport, heterosexual twins running on track, fitness. Joint training. Running training outdoor brother and sister pre-teen. Jogging with friend. Children athletes">
            <a:extLst>
              <a:ext uri="{FF2B5EF4-FFF2-40B4-BE49-F238E27FC236}">
                <a16:creationId xmlns:a16="http://schemas.microsoft.com/office/drawing/2014/main" id="{C649682C-8154-4540-BDEE-3EFB0FABF9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288" y="4024501"/>
            <a:ext cx="2883250" cy="192276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3B2DC38-72F1-4A10-99AC-3AE2B3D1FAE0}"/>
              </a:ext>
            </a:extLst>
          </p:cNvPr>
          <p:cNvSpPr txBox="1"/>
          <p:nvPr/>
        </p:nvSpPr>
        <p:spPr>
          <a:xfrm>
            <a:off x="1112333" y="6197142"/>
            <a:ext cx="1281872" cy="411632"/>
          </a:xfrm>
          <a:prstGeom prst="rect">
            <a:avLst/>
          </a:prstGeom>
          <a:noFill/>
        </p:spPr>
        <p:txBody>
          <a:bodyPr wrap="square" rtlCol="0">
            <a:spAutoFit/>
          </a:bodyPr>
          <a:lstStyle/>
          <a:p>
            <a:r>
              <a:rPr lang="en-GB" sz="2000" dirty="0">
                <a:solidFill>
                  <a:srgbClr val="0070C0"/>
                </a:solidFill>
                <a:latin typeface="Arial Rounded MT Bold" panose="020F0704030504030204" pitchFamily="34" charset="0"/>
              </a:rPr>
              <a:t>Exercise</a:t>
            </a:r>
          </a:p>
        </p:txBody>
      </p:sp>
    </p:spTree>
    <p:extLst>
      <p:ext uri="{BB962C8B-B14F-4D97-AF65-F5344CB8AC3E}">
        <p14:creationId xmlns:p14="http://schemas.microsoft.com/office/powerpoint/2010/main" val="290890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 calcmode="lin" valueType="num">
                                      <p:cBhvr additive="base">
                                        <p:cTn id="23" dur="500" fill="hold"/>
                                        <p:tgtEl>
                                          <p:spTgt spid="2052"/>
                                        </p:tgtEl>
                                        <p:attrNameLst>
                                          <p:attrName>ppt_x</p:attrName>
                                        </p:attrNameLst>
                                      </p:cBhvr>
                                      <p:tavLst>
                                        <p:tav tm="0">
                                          <p:val>
                                            <p:strVal val="#ppt_x"/>
                                          </p:val>
                                        </p:tav>
                                        <p:tav tm="100000">
                                          <p:val>
                                            <p:strVal val="#ppt_x"/>
                                          </p:val>
                                        </p:tav>
                                      </p:tavLst>
                                    </p:anim>
                                    <p:anim calcmode="lin" valueType="num">
                                      <p:cBhvr additive="base">
                                        <p:cTn id="24" dur="500" fill="hold"/>
                                        <p:tgtEl>
                                          <p:spTgt spid="20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54"/>
                                        </p:tgtEl>
                                        <p:attrNameLst>
                                          <p:attrName>style.visibility</p:attrName>
                                        </p:attrNameLst>
                                      </p:cBhvr>
                                      <p:to>
                                        <p:strVal val="visible"/>
                                      </p:to>
                                    </p:set>
                                    <p:anim calcmode="lin" valueType="num">
                                      <p:cBhvr additive="base">
                                        <p:cTn id="33" dur="500" fill="hold"/>
                                        <p:tgtEl>
                                          <p:spTgt spid="2054"/>
                                        </p:tgtEl>
                                        <p:attrNameLst>
                                          <p:attrName>ppt_x</p:attrName>
                                        </p:attrNameLst>
                                      </p:cBhvr>
                                      <p:tavLst>
                                        <p:tav tm="0">
                                          <p:val>
                                            <p:strVal val="#ppt_x"/>
                                          </p:val>
                                        </p:tav>
                                        <p:tav tm="100000">
                                          <p:val>
                                            <p:strVal val="#ppt_x"/>
                                          </p:val>
                                        </p:tav>
                                      </p:tavLst>
                                    </p:anim>
                                    <p:anim calcmode="lin" valueType="num">
                                      <p:cBhvr additive="base">
                                        <p:cTn id="34" dur="500" fill="hold"/>
                                        <p:tgtEl>
                                          <p:spTgt spid="205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6"/>
                                        </p:tgtEl>
                                        <p:attrNameLst>
                                          <p:attrName>style.visibility</p:attrName>
                                        </p:attrNameLst>
                                      </p:cBhvr>
                                      <p:to>
                                        <p:strVal val="visible"/>
                                      </p:to>
                                    </p:set>
                                    <p:anim calcmode="lin" valueType="num">
                                      <p:cBhvr additive="base">
                                        <p:cTn id="43" dur="500" fill="hold"/>
                                        <p:tgtEl>
                                          <p:spTgt spid="2056"/>
                                        </p:tgtEl>
                                        <p:attrNameLst>
                                          <p:attrName>ppt_x</p:attrName>
                                        </p:attrNameLst>
                                      </p:cBhvr>
                                      <p:tavLst>
                                        <p:tav tm="0">
                                          <p:val>
                                            <p:strVal val="#ppt_x"/>
                                          </p:val>
                                        </p:tav>
                                        <p:tav tm="100000">
                                          <p:val>
                                            <p:strVal val="#ppt_x"/>
                                          </p:val>
                                        </p:tav>
                                      </p:tavLst>
                                    </p:anim>
                                    <p:anim calcmode="lin" valueType="num">
                                      <p:cBhvr additive="base">
                                        <p:cTn id="44" dur="500" fill="hold"/>
                                        <p:tgtEl>
                                          <p:spTgt spid="205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8"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2469" y="5200180"/>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064777" y="272974"/>
            <a:ext cx="3507692" cy="584775"/>
          </a:xfrm>
          <a:prstGeom prst="rect">
            <a:avLst/>
          </a:prstGeom>
        </p:spPr>
        <p:txBody>
          <a:bodyPr wrap="none">
            <a:spAutoFit/>
          </a:bodyPr>
          <a:lstStyle/>
          <a:p>
            <a:r>
              <a:rPr lang="en-GB" altLang="en-US" sz="3200" b="1" dirty="0">
                <a:solidFill>
                  <a:schemeClr val="bg1"/>
                </a:solidFill>
                <a:latin typeface="Arial" panose="020B0604020202020204" pitchFamily="34" charset="0"/>
                <a:cs typeface="Arial" panose="020B0604020202020204" pitchFamily="34" charset="0"/>
              </a:rPr>
              <a:t>What is puberty?</a:t>
            </a:r>
            <a:endParaRPr lang="en-GB" sz="3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F1C1722-68CE-4411-A491-6715FD7FBB8B}"/>
              </a:ext>
            </a:extLst>
          </p:cNvPr>
          <p:cNvSpPr txBox="1"/>
          <p:nvPr/>
        </p:nvSpPr>
        <p:spPr>
          <a:xfrm>
            <a:off x="322151" y="1177931"/>
            <a:ext cx="6801053" cy="2940613"/>
          </a:xfrm>
          <a:prstGeom prst="rect">
            <a:avLst/>
          </a:prstGeom>
          <a:noFill/>
        </p:spPr>
        <p:txBody>
          <a:bodyPr wrap="square" rtlCol="0">
            <a:spAutoFit/>
          </a:bodyPr>
          <a:lstStyle/>
          <a:p>
            <a:pPr marL="342900" indent="-342900">
              <a:lnSpc>
                <a:spcPct val="200000"/>
              </a:lnSpc>
              <a:buFont typeface="Arial" panose="020B0604020202020204" pitchFamily="34" charset="0"/>
              <a:buChar char="•"/>
            </a:pPr>
            <a:r>
              <a:rPr lang="en-GB" sz="2400" dirty="0">
                <a:solidFill>
                  <a:srgbClr val="0070C0"/>
                </a:solidFill>
                <a:latin typeface="Arial Rounded MT Bold" panose="020F0704030504030204" pitchFamily="34" charset="0"/>
              </a:rPr>
              <a:t>Puberty is part of the human life cycle</a:t>
            </a:r>
          </a:p>
          <a:p>
            <a:pPr marL="342900" indent="-342900">
              <a:lnSpc>
                <a:spcPct val="200000"/>
              </a:lnSpc>
              <a:buFont typeface="Arial" panose="020B0604020202020204" pitchFamily="34" charset="0"/>
              <a:buChar char="•"/>
            </a:pPr>
            <a:r>
              <a:rPr lang="en-GB" sz="2400" dirty="0">
                <a:solidFill>
                  <a:srgbClr val="0070C0"/>
                </a:solidFill>
                <a:latin typeface="Arial Rounded MT Bold" panose="020F0704030504030204" pitchFamily="34" charset="0"/>
              </a:rPr>
              <a:t>It is about growing into an adult</a:t>
            </a:r>
          </a:p>
          <a:p>
            <a:pPr marL="342900" indent="-342900">
              <a:lnSpc>
                <a:spcPct val="200000"/>
              </a:lnSpc>
              <a:buFont typeface="Arial" panose="020B0604020202020204" pitchFamily="34" charset="0"/>
              <a:buChar char="•"/>
            </a:pPr>
            <a:r>
              <a:rPr lang="en-GB" sz="2400" dirty="0">
                <a:solidFill>
                  <a:srgbClr val="0070C0"/>
                </a:solidFill>
                <a:latin typeface="Arial Rounded MT Bold" panose="020F0704030504030204" pitchFamily="34" charset="0"/>
              </a:rPr>
              <a:t>It is about becoming able to reproduce</a:t>
            </a:r>
          </a:p>
          <a:p>
            <a:pPr marL="342900" indent="-342900">
              <a:lnSpc>
                <a:spcPct val="200000"/>
              </a:lnSpc>
              <a:buFont typeface="Arial" panose="020B0604020202020204" pitchFamily="34" charset="0"/>
              <a:buChar char="•"/>
            </a:pPr>
            <a:r>
              <a:rPr lang="en-GB" sz="2400" dirty="0">
                <a:solidFill>
                  <a:srgbClr val="0070C0"/>
                </a:solidFill>
                <a:latin typeface="Arial Rounded MT Bold" panose="020F0704030504030204" pitchFamily="34" charset="0"/>
              </a:rPr>
              <a:t>Starts anywhere between the ages </a:t>
            </a:r>
            <a:endParaRPr lang="en-GB" sz="2400" dirty="0">
              <a:solidFill>
                <a:srgbClr val="0070C0"/>
              </a:solidFill>
            </a:endParaRPr>
          </a:p>
        </p:txBody>
      </p:sp>
      <p:sp>
        <p:nvSpPr>
          <p:cNvPr id="6" name="TextBox 5">
            <a:extLst>
              <a:ext uri="{FF2B5EF4-FFF2-40B4-BE49-F238E27FC236}">
                <a16:creationId xmlns:a16="http://schemas.microsoft.com/office/drawing/2014/main" id="{3E1FBEDC-81B9-4467-A70D-B842195CF811}"/>
              </a:ext>
            </a:extLst>
          </p:cNvPr>
          <p:cNvSpPr txBox="1"/>
          <p:nvPr/>
        </p:nvSpPr>
        <p:spPr>
          <a:xfrm>
            <a:off x="866683" y="3515068"/>
            <a:ext cx="184731" cy="461665"/>
          </a:xfrm>
          <a:prstGeom prst="rect">
            <a:avLst/>
          </a:prstGeom>
          <a:noFill/>
        </p:spPr>
        <p:txBody>
          <a:bodyPr wrap="none" rtlCol="0">
            <a:spAutoFit/>
          </a:bodyPr>
          <a:lstStyle/>
          <a:p>
            <a:endParaRPr lang="en-GB" sz="2400" dirty="0">
              <a:solidFill>
                <a:srgbClr val="0070C0"/>
              </a:solidFill>
            </a:endParaRPr>
          </a:p>
        </p:txBody>
      </p:sp>
      <p:pic>
        <p:nvPicPr>
          <p:cNvPr id="4098" name="Picture 2" descr="Different stages of human life">
            <a:extLst>
              <a:ext uri="{FF2B5EF4-FFF2-40B4-BE49-F238E27FC236}">
                <a16:creationId xmlns:a16="http://schemas.microsoft.com/office/drawing/2014/main" id="{F0F57F23-D855-4259-9318-2588EE6DDC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969"/>
          <a:stretch/>
        </p:blipFill>
        <p:spPr bwMode="auto">
          <a:xfrm>
            <a:off x="7042527" y="1979054"/>
            <a:ext cx="4827322" cy="26085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3F53AD-54C9-450A-90D3-3B344C4BC168}"/>
              </a:ext>
            </a:extLst>
          </p:cNvPr>
          <p:cNvSpPr txBox="1"/>
          <p:nvPr/>
        </p:nvSpPr>
        <p:spPr>
          <a:xfrm>
            <a:off x="866683" y="4433823"/>
            <a:ext cx="184731" cy="461665"/>
          </a:xfrm>
          <a:prstGeom prst="rect">
            <a:avLst/>
          </a:prstGeom>
          <a:noFill/>
        </p:spPr>
        <p:txBody>
          <a:bodyPr wrap="none" rtlCol="0">
            <a:spAutoFit/>
          </a:bodyPr>
          <a:lstStyle/>
          <a:p>
            <a:endParaRPr lang="en-GB" sz="2400" dirty="0">
              <a:solidFill>
                <a:srgbClr val="0070C0"/>
              </a:solidFill>
            </a:endParaRPr>
          </a:p>
        </p:txBody>
      </p:sp>
      <p:sp>
        <p:nvSpPr>
          <p:cNvPr id="9" name="TextBox 8">
            <a:extLst>
              <a:ext uri="{FF2B5EF4-FFF2-40B4-BE49-F238E27FC236}">
                <a16:creationId xmlns:a16="http://schemas.microsoft.com/office/drawing/2014/main" id="{243E545D-46EE-4CB5-9A26-94C3B32124E2}"/>
              </a:ext>
            </a:extLst>
          </p:cNvPr>
          <p:cNvSpPr txBox="1"/>
          <p:nvPr/>
        </p:nvSpPr>
        <p:spPr>
          <a:xfrm>
            <a:off x="745987" y="4293014"/>
            <a:ext cx="4572085" cy="1446550"/>
          </a:xfrm>
          <a:prstGeom prst="rect">
            <a:avLst/>
          </a:prstGeom>
          <a:noFill/>
          <a:effectLst>
            <a:glow rad="139700">
              <a:schemeClr val="accent2">
                <a:satMod val="175000"/>
                <a:alpha val="40000"/>
              </a:schemeClr>
            </a:glow>
            <a:outerShdw blurRad="50800" dist="38100" dir="18900000" algn="bl" rotWithShape="0">
              <a:prstClr val="black">
                <a:alpha val="40000"/>
              </a:prstClr>
            </a:outerShdw>
          </a:effectLst>
        </p:spPr>
        <p:txBody>
          <a:bodyPr wrap="square" rtlCol="0">
            <a:spAutoFit/>
          </a:bodyPr>
          <a:lstStyle/>
          <a:p>
            <a:r>
              <a:rPr lang="en-GB" sz="8800" dirty="0">
                <a:solidFill>
                  <a:srgbClr val="FF0000"/>
                </a:solidFill>
                <a:latin typeface="Arial Rounded MT Bold" panose="020F0704030504030204" pitchFamily="34" charset="0"/>
              </a:rPr>
              <a:t>8    </a:t>
            </a:r>
            <a:r>
              <a:rPr lang="en-GB" sz="2800" dirty="0">
                <a:solidFill>
                  <a:srgbClr val="FF0000"/>
                </a:solidFill>
                <a:latin typeface="Arial Rounded MT Bold" panose="020F0704030504030204" pitchFamily="34" charset="0"/>
              </a:rPr>
              <a:t>to</a:t>
            </a:r>
            <a:r>
              <a:rPr lang="en-GB" sz="8800" dirty="0">
                <a:solidFill>
                  <a:srgbClr val="FF0000"/>
                </a:solidFill>
                <a:latin typeface="Arial Rounded MT Bold" panose="020F0704030504030204" pitchFamily="34" charset="0"/>
              </a:rPr>
              <a:t>   14</a:t>
            </a:r>
          </a:p>
        </p:txBody>
      </p:sp>
      <p:sp>
        <p:nvSpPr>
          <p:cNvPr id="10" name="TextBox 9">
            <a:extLst>
              <a:ext uri="{FF2B5EF4-FFF2-40B4-BE49-F238E27FC236}">
                <a16:creationId xmlns:a16="http://schemas.microsoft.com/office/drawing/2014/main" id="{C2E2124E-0770-4BED-BA40-3BEDD72AF7B8}"/>
              </a:ext>
            </a:extLst>
          </p:cNvPr>
          <p:cNvSpPr txBox="1"/>
          <p:nvPr/>
        </p:nvSpPr>
        <p:spPr>
          <a:xfrm>
            <a:off x="316963" y="5945484"/>
            <a:ext cx="5585953" cy="461665"/>
          </a:xfrm>
          <a:prstGeom prst="rect">
            <a:avLst/>
          </a:prstGeom>
          <a:noFill/>
        </p:spPr>
        <p:txBody>
          <a:bodyPr wrap="none" rtlCol="0">
            <a:spAutoFit/>
          </a:bodyPr>
          <a:lstStyle/>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Sometimes Girls start before boys</a:t>
            </a:r>
          </a:p>
        </p:txBody>
      </p:sp>
    </p:spTree>
    <p:extLst>
      <p:ext uri="{BB962C8B-B14F-4D97-AF65-F5344CB8AC3E}">
        <p14:creationId xmlns:p14="http://schemas.microsoft.com/office/powerpoint/2010/main" val="2095410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 calcmode="lin" valueType="num">
                                      <p:cBhvr additive="base">
                                        <p:cTn id="1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Gender - explained l CBC Kids News">
            <a:hlinkClick r:id="" action="ppaction://media"/>
            <a:extLst>
              <a:ext uri="{FF2B5EF4-FFF2-40B4-BE49-F238E27FC236}">
                <a16:creationId xmlns:a16="http://schemas.microsoft.com/office/drawing/2014/main" id="{BB01027C-9A94-479B-A85E-6386B2F54279}"/>
              </a:ext>
            </a:extLst>
          </p:cNvPr>
          <p:cNvPicPr>
            <a:picLocks noRot="1" noChangeAspect="1"/>
          </p:cNvPicPr>
          <p:nvPr>
            <a:videoFile r:link="rId1"/>
          </p:nvPr>
        </p:nvPicPr>
        <p:blipFill>
          <a:blip r:embed="rId3"/>
          <a:stretch>
            <a:fillRect/>
          </a:stretch>
        </p:blipFill>
        <p:spPr>
          <a:xfrm>
            <a:off x="671513" y="957263"/>
            <a:ext cx="9524618" cy="5381409"/>
          </a:xfrm>
          <a:prstGeom prst="rect">
            <a:avLst/>
          </a:prstGeom>
        </p:spPr>
      </p:pic>
      <p:pic>
        <p:nvPicPr>
          <p:cNvPr id="3" name="Picture 2" descr="C:\Users\bethia.dennis\Desktop\My Folder\Social Media Group\Social Media Group\Images and Logos\ISPHNS-LOGO New (docs).png">
            <a:extLst>
              <a:ext uri="{FF2B5EF4-FFF2-40B4-BE49-F238E27FC236}">
                <a16:creationId xmlns:a16="http://schemas.microsoft.com/office/drawing/2014/main" id="{E5F0C453-1856-474E-BE19-17237AEF3D6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84034D4-9B34-45BA-B2DE-F2DCAA8509FA}"/>
              </a:ext>
            </a:extLst>
          </p:cNvPr>
          <p:cNvSpPr txBox="1"/>
          <p:nvPr/>
        </p:nvSpPr>
        <p:spPr>
          <a:xfrm>
            <a:off x="7368209" y="318052"/>
            <a:ext cx="4020953"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Who are we?</a:t>
            </a:r>
          </a:p>
        </p:txBody>
      </p:sp>
    </p:spTree>
    <p:extLst>
      <p:ext uri="{BB962C8B-B14F-4D97-AF65-F5344CB8AC3E}">
        <p14:creationId xmlns:p14="http://schemas.microsoft.com/office/powerpoint/2010/main" val="427229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rd LGBT on White Background">
            <a:extLst>
              <a:ext uri="{FF2B5EF4-FFF2-40B4-BE49-F238E27FC236}">
                <a16:creationId xmlns:a16="http://schemas.microsoft.com/office/drawing/2014/main" id="{411C0B2D-597D-4410-B3E1-0FB7D95D39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31" y="1908606"/>
            <a:ext cx="3294248" cy="23986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4DF5D0F-226B-44CA-B5AC-3B1D929ACB77}"/>
              </a:ext>
            </a:extLst>
          </p:cNvPr>
          <p:cNvSpPr txBox="1"/>
          <p:nvPr/>
        </p:nvSpPr>
        <p:spPr>
          <a:xfrm>
            <a:off x="7368209" y="318052"/>
            <a:ext cx="4020953"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Who are we?</a:t>
            </a:r>
          </a:p>
        </p:txBody>
      </p:sp>
      <p:sp>
        <p:nvSpPr>
          <p:cNvPr id="5" name="TextBox 4">
            <a:extLst>
              <a:ext uri="{FF2B5EF4-FFF2-40B4-BE49-F238E27FC236}">
                <a16:creationId xmlns:a16="http://schemas.microsoft.com/office/drawing/2014/main" id="{6A888E48-B7DE-4241-ABA9-B7C46D568CEF}"/>
              </a:ext>
            </a:extLst>
          </p:cNvPr>
          <p:cNvSpPr txBox="1"/>
          <p:nvPr/>
        </p:nvSpPr>
        <p:spPr>
          <a:xfrm>
            <a:off x="4475371" y="1956034"/>
            <a:ext cx="7357725" cy="2308324"/>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70C0"/>
                </a:solidFill>
                <a:latin typeface="Arial Rounded MT Bold" panose="020F0704030504030204" pitchFamily="34" charset="0"/>
              </a:rPr>
              <a:t>The sex we were born can sometimes not be the Gender we feel e.g. born a male but feel more like a female inside and vice versa.</a:t>
            </a:r>
          </a:p>
          <a:p>
            <a:pPr marL="285750" indent="-285750">
              <a:buFont typeface="Arial" panose="020B0604020202020204" pitchFamily="34" charset="0"/>
              <a:buChar char="•"/>
            </a:pPr>
            <a:r>
              <a:rPr lang="en-GB" sz="2400" dirty="0">
                <a:solidFill>
                  <a:srgbClr val="0070C0"/>
                </a:solidFill>
                <a:latin typeface="Arial Rounded MT Bold" panose="020F0704030504030204" pitchFamily="34" charset="0"/>
              </a:rPr>
              <a:t>Sometimes we may be unsure which gender we feel and THIS IS OK !</a:t>
            </a:r>
          </a:p>
          <a:p>
            <a:endParaRPr lang="en-GB" sz="2400" dirty="0">
              <a:solidFill>
                <a:srgbClr val="0070C0"/>
              </a:solidFill>
              <a:latin typeface="Arial Rounded MT Bold" panose="020F0704030504030204" pitchFamily="34" charset="0"/>
            </a:endParaRPr>
          </a:p>
        </p:txBody>
      </p:sp>
      <p:pic>
        <p:nvPicPr>
          <p:cNvPr id="7" name="Picture 6" descr="C:\Users\bethia.dennis\Desktop\My Folder\Social Media Group\Social Media Group\Images and Logos\ISPHNS-LOGO New (docs).png">
            <a:extLst>
              <a:ext uri="{FF2B5EF4-FFF2-40B4-BE49-F238E27FC236}">
                <a16:creationId xmlns:a16="http://schemas.microsoft.com/office/drawing/2014/main" id="{6D30B78E-BC99-4F20-B476-767558A83C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ockup Made with the LGBT Pride Flag. Concept of the Pride Day, Valentine Day, Freedom, Love. Flat Lay, Top View, Template, Overhead">
            <a:extLst>
              <a:ext uri="{FF2B5EF4-FFF2-40B4-BE49-F238E27FC236}">
                <a16:creationId xmlns:a16="http://schemas.microsoft.com/office/drawing/2014/main" id="{D36B920B-01CA-43F7-A987-DC0BBBA856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8914" y="4691467"/>
            <a:ext cx="4499387" cy="16718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2D3FE6E-A07E-4BAB-8906-BB0C9104E4F1}"/>
              </a:ext>
            </a:extLst>
          </p:cNvPr>
          <p:cNvSpPr txBox="1"/>
          <p:nvPr/>
        </p:nvSpPr>
        <p:spPr>
          <a:xfrm rot="21199799">
            <a:off x="221209" y="4550557"/>
            <a:ext cx="5551075" cy="523220"/>
          </a:xfrm>
          <a:prstGeom prst="rect">
            <a:avLst/>
          </a:prstGeom>
          <a:noFill/>
        </p:spPr>
        <p:txBody>
          <a:bodyPr wrap="square" rtlCol="0">
            <a:spAutoFit/>
          </a:bodyPr>
          <a:lstStyle/>
          <a:p>
            <a:r>
              <a:rPr lang="en-GB" sz="2800" dirty="0">
                <a:solidFill>
                  <a:srgbClr val="0070C0"/>
                </a:solidFill>
                <a:latin typeface="Arial Rounded MT Bold" panose="020F0704030504030204" pitchFamily="34" charset="0"/>
              </a:rPr>
              <a:t>Lets use the correct pronouns </a:t>
            </a:r>
          </a:p>
        </p:txBody>
      </p:sp>
      <p:sp>
        <p:nvSpPr>
          <p:cNvPr id="8" name="TextBox 7">
            <a:extLst>
              <a:ext uri="{FF2B5EF4-FFF2-40B4-BE49-F238E27FC236}">
                <a16:creationId xmlns:a16="http://schemas.microsoft.com/office/drawing/2014/main" id="{AEC7BA24-7F76-4981-86ED-D550F87D57EF}"/>
              </a:ext>
            </a:extLst>
          </p:cNvPr>
          <p:cNvSpPr txBox="1"/>
          <p:nvPr/>
        </p:nvSpPr>
        <p:spPr>
          <a:xfrm rot="965495">
            <a:off x="561860" y="5418473"/>
            <a:ext cx="1030961"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SHE</a:t>
            </a:r>
          </a:p>
        </p:txBody>
      </p:sp>
      <p:sp>
        <p:nvSpPr>
          <p:cNvPr id="9" name="TextBox 8">
            <a:extLst>
              <a:ext uri="{FF2B5EF4-FFF2-40B4-BE49-F238E27FC236}">
                <a16:creationId xmlns:a16="http://schemas.microsoft.com/office/drawing/2014/main" id="{085C6320-B8F5-446D-AE4B-4313E4425D90}"/>
              </a:ext>
            </a:extLst>
          </p:cNvPr>
          <p:cNvSpPr txBox="1"/>
          <p:nvPr/>
        </p:nvSpPr>
        <p:spPr>
          <a:xfrm rot="19896638">
            <a:off x="2799891" y="5022590"/>
            <a:ext cx="825456"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HE</a:t>
            </a:r>
          </a:p>
        </p:txBody>
      </p:sp>
      <p:sp>
        <p:nvSpPr>
          <p:cNvPr id="10" name="TextBox 9">
            <a:extLst>
              <a:ext uri="{FF2B5EF4-FFF2-40B4-BE49-F238E27FC236}">
                <a16:creationId xmlns:a16="http://schemas.microsoft.com/office/drawing/2014/main" id="{9328477D-6D89-4FD9-82AC-F2254A6B39F1}"/>
              </a:ext>
            </a:extLst>
          </p:cNvPr>
          <p:cNvSpPr txBox="1"/>
          <p:nvPr/>
        </p:nvSpPr>
        <p:spPr>
          <a:xfrm rot="20661653">
            <a:off x="1733537" y="5955761"/>
            <a:ext cx="1424168"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THEY</a:t>
            </a:r>
          </a:p>
        </p:txBody>
      </p:sp>
      <p:sp>
        <p:nvSpPr>
          <p:cNvPr id="11" name="TextBox 10">
            <a:extLst>
              <a:ext uri="{FF2B5EF4-FFF2-40B4-BE49-F238E27FC236}">
                <a16:creationId xmlns:a16="http://schemas.microsoft.com/office/drawing/2014/main" id="{83796D61-A50C-4079-B643-1BD30A190654}"/>
              </a:ext>
            </a:extLst>
          </p:cNvPr>
          <p:cNvSpPr txBox="1"/>
          <p:nvPr/>
        </p:nvSpPr>
        <p:spPr>
          <a:xfrm rot="1041170">
            <a:off x="3889437" y="5908086"/>
            <a:ext cx="1171868"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THEM</a:t>
            </a:r>
          </a:p>
        </p:txBody>
      </p:sp>
    </p:spTree>
    <p:extLst>
      <p:ext uri="{BB962C8B-B14F-4D97-AF65-F5344CB8AC3E}">
        <p14:creationId xmlns:p14="http://schemas.microsoft.com/office/powerpoint/2010/main" val="276217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additive="base">
                                        <p:cTn id="37" dur="500" fill="hold"/>
                                        <p:tgtEl>
                                          <p:spTgt spid="1028"/>
                                        </p:tgtEl>
                                        <p:attrNameLst>
                                          <p:attrName>ppt_x</p:attrName>
                                        </p:attrNameLst>
                                      </p:cBhvr>
                                      <p:tavLst>
                                        <p:tav tm="0">
                                          <p:val>
                                            <p:strVal val="#ppt_x"/>
                                          </p:val>
                                        </p:tav>
                                        <p:tav tm="100000">
                                          <p:val>
                                            <p:strVal val="#ppt_x"/>
                                          </p:val>
                                        </p:tav>
                                      </p:tavLst>
                                    </p:anim>
                                    <p:anim calcmode="lin" valueType="num">
                                      <p:cBhvr additive="base">
                                        <p:cTn id="3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bethia.dennis\Desktop\My Folder\Social Media Group\Social Media Group\Images and Logos\ISPHNS-LOGO New (docs).png">
            <a:extLst>
              <a:ext uri="{FF2B5EF4-FFF2-40B4-BE49-F238E27FC236}">
                <a16:creationId xmlns:a16="http://schemas.microsoft.com/office/drawing/2014/main" id="{E2002CA8-3FA9-485B-9719-A5C56CF63E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D96C27-9B9E-424A-8997-9B4D0E1CF60A}"/>
              </a:ext>
            </a:extLst>
          </p:cNvPr>
          <p:cNvSpPr txBox="1"/>
          <p:nvPr/>
        </p:nvSpPr>
        <p:spPr>
          <a:xfrm>
            <a:off x="5579164" y="278296"/>
            <a:ext cx="6188765"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Healthy Eating during puberty</a:t>
            </a:r>
          </a:p>
        </p:txBody>
      </p:sp>
      <p:sp>
        <p:nvSpPr>
          <p:cNvPr id="4" name="TextBox 3">
            <a:extLst>
              <a:ext uri="{FF2B5EF4-FFF2-40B4-BE49-F238E27FC236}">
                <a16:creationId xmlns:a16="http://schemas.microsoft.com/office/drawing/2014/main" id="{B566609E-23EE-4C93-BC51-3223EC9F5ABF}"/>
              </a:ext>
            </a:extLst>
          </p:cNvPr>
          <p:cNvSpPr txBox="1"/>
          <p:nvPr/>
        </p:nvSpPr>
        <p:spPr>
          <a:xfrm>
            <a:off x="1027043" y="1448099"/>
            <a:ext cx="10137913" cy="523220"/>
          </a:xfrm>
          <a:prstGeom prst="rect">
            <a:avLst/>
          </a:prstGeom>
          <a:noFill/>
        </p:spPr>
        <p:txBody>
          <a:bodyPr wrap="square" rtlCol="0">
            <a:spAutoFit/>
          </a:bodyPr>
          <a:lstStyle/>
          <a:p>
            <a:r>
              <a:rPr lang="en-GB" sz="2800" dirty="0">
                <a:solidFill>
                  <a:srgbClr val="0070C0"/>
                </a:solidFill>
                <a:latin typeface="Arial Rounded MT Bold" panose="020F0704030504030204" pitchFamily="34" charset="0"/>
              </a:rPr>
              <a:t>Changes in your body can affect what you feel like eating  </a:t>
            </a:r>
          </a:p>
        </p:txBody>
      </p:sp>
      <p:sp>
        <p:nvSpPr>
          <p:cNvPr id="5" name="TextBox 4">
            <a:extLst>
              <a:ext uri="{FF2B5EF4-FFF2-40B4-BE49-F238E27FC236}">
                <a16:creationId xmlns:a16="http://schemas.microsoft.com/office/drawing/2014/main" id="{50318FFA-C946-45A6-9E11-4F157E8B61D6}"/>
              </a:ext>
            </a:extLst>
          </p:cNvPr>
          <p:cNvSpPr txBox="1"/>
          <p:nvPr/>
        </p:nvSpPr>
        <p:spPr>
          <a:xfrm>
            <a:off x="2123237" y="2047625"/>
            <a:ext cx="8494644" cy="830997"/>
          </a:xfrm>
          <a:prstGeom prst="rect">
            <a:avLst/>
          </a:prstGeom>
          <a:noFill/>
          <a:ln>
            <a:solidFill>
              <a:schemeClr val="tx2"/>
            </a:solidFill>
          </a:ln>
        </p:spPr>
        <p:txBody>
          <a:bodyPr wrap="square" rtlCol="0">
            <a:spAutoFit/>
          </a:bodyPr>
          <a:lstStyle/>
          <a:p>
            <a:pPr marL="342900" indent="-342900">
              <a:buFont typeface="Arial" panose="020B0604020202020204" pitchFamily="34" charset="0"/>
              <a:buChar char="•"/>
            </a:pPr>
            <a:r>
              <a:rPr lang="en-GB" sz="2400" dirty="0">
                <a:solidFill>
                  <a:srgbClr val="0070C0"/>
                </a:solidFill>
                <a:latin typeface="Arial" panose="020B0604020202020204" pitchFamily="34" charset="0"/>
                <a:cs typeface="Arial" panose="020B0604020202020204" pitchFamily="34" charset="0"/>
              </a:rPr>
              <a:t>This is linked to the brain developing</a:t>
            </a:r>
          </a:p>
          <a:p>
            <a:pPr marL="342900" indent="-342900">
              <a:buFont typeface="Arial" panose="020B0604020202020204" pitchFamily="34" charset="0"/>
              <a:buChar char="•"/>
            </a:pPr>
            <a:r>
              <a:rPr lang="en-GB" sz="2400" dirty="0">
                <a:solidFill>
                  <a:srgbClr val="0070C0"/>
                </a:solidFill>
                <a:latin typeface="Arial" panose="020B0604020202020204" pitchFamily="34" charset="0"/>
                <a:cs typeface="Arial" panose="020B0604020202020204" pitchFamily="34" charset="0"/>
              </a:rPr>
              <a:t>For girls, where you might be in your menstrual cycle</a:t>
            </a:r>
          </a:p>
        </p:txBody>
      </p:sp>
      <p:pic>
        <p:nvPicPr>
          <p:cNvPr id="3076" name="Picture 4" descr="Calcium">
            <a:extLst>
              <a:ext uri="{FF2B5EF4-FFF2-40B4-BE49-F238E27FC236}">
                <a16:creationId xmlns:a16="http://schemas.microsoft.com/office/drawing/2014/main" id="{3110361B-9AC6-49E5-B4C8-D4AB73266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355" y="3150602"/>
            <a:ext cx="3197764" cy="227403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ealthy Product Sources of Iron">
            <a:extLst>
              <a:ext uri="{FF2B5EF4-FFF2-40B4-BE49-F238E27FC236}">
                <a16:creationId xmlns:a16="http://schemas.microsoft.com/office/drawing/2014/main" id="{E62FAF2C-B359-4F9A-B584-F96DE289ED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3363" y="3144379"/>
            <a:ext cx="3146223" cy="227403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ritten word vitamin D by white chalk">
            <a:extLst>
              <a:ext uri="{FF2B5EF4-FFF2-40B4-BE49-F238E27FC236}">
                <a16:creationId xmlns:a16="http://schemas.microsoft.com/office/drawing/2014/main" id="{57192D68-01FE-4BBF-959F-299531552C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0830" y="3135868"/>
            <a:ext cx="3461486" cy="22740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5323F6A-5EE4-4FFB-8CC4-1DE4DFFBB43E}"/>
              </a:ext>
            </a:extLst>
          </p:cNvPr>
          <p:cNvSpPr txBox="1"/>
          <p:nvPr/>
        </p:nvSpPr>
        <p:spPr>
          <a:xfrm>
            <a:off x="2344729" y="6179112"/>
            <a:ext cx="6603489"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Always remember to drink lots of WATER !</a:t>
            </a:r>
          </a:p>
        </p:txBody>
      </p:sp>
      <p:sp>
        <p:nvSpPr>
          <p:cNvPr id="8" name="TextBox 7">
            <a:extLst>
              <a:ext uri="{FF2B5EF4-FFF2-40B4-BE49-F238E27FC236}">
                <a16:creationId xmlns:a16="http://schemas.microsoft.com/office/drawing/2014/main" id="{5D31B39C-002F-4496-A0D7-EBF5FE8FFB7E}"/>
              </a:ext>
            </a:extLst>
          </p:cNvPr>
          <p:cNvSpPr txBox="1"/>
          <p:nvPr/>
        </p:nvSpPr>
        <p:spPr>
          <a:xfrm>
            <a:off x="2792603" y="5714995"/>
            <a:ext cx="5707739"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Choose healthy food rich in vitamins</a:t>
            </a:r>
          </a:p>
        </p:txBody>
      </p:sp>
    </p:spTree>
    <p:extLst>
      <p:ext uri="{BB962C8B-B14F-4D97-AF65-F5344CB8AC3E}">
        <p14:creationId xmlns:p14="http://schemas.microsoft.com/office/powerpoint/2010/main" val="2819797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bethia.dennis\Desktop\My Folder\Social Media Group\Social Media Group\Images and Logos\ISPHNS-LOGO New (docs).png">
            <a:extLst>
              <a:ext uri="{FF2B5EF4-FFF2-40B4-BE49-F238E27FC236}">
                <a16:creationId xmlns:a16="http://schemas.microsoft.com/office/drawing/2014/main" id="{97012D66-2929-4C3B-9201-E3719F42F4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79E7C56-E2E1-485A-8231-5D314C7B488D}"/>
              </a:ext>
            </a:extLst>
          </p:cNvPr>
          <p:cNvSpPr txBox="1"/>
          <p:nvPr/>
        </p:nvSpPr>
        <p:spPr>
          <a:xfrm>
            <a:off x="8428382" y="397565"/>
            <a:ext cx="1330873"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Sleep </a:t>
            </a:r>
          </a:p>
        </p:txBody>
      </p:sp>
      <p:pic>
        <p:nvPicPr>
          <p:cNvPr id="4102" name="Picture 6" descr="Boy Sleeping in Bed ">
            <a:extLst>
              <a:ext uri="{FF2B5EF4-FFF2-40B4-BE49-F238E27FC236}">
                <a16:creationId xmlns:a16="http://schemas.microsoft.com/office/drawing/2014/main" id="{48178908-F54E-471D-8A62-358201624C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6305"/>
          <a:stretch/>
        </p:blipFill>
        <p:spPr bwMode="auto">
          <a:xfrm>
            <a:off x="6593307" y="3656244"/>
            <a:ext cx="2646250" cy="292423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leeping Young Girl">
            <a:extLst>
              <a:ext uri="{FF2B5EF4-FFF2-40B4-BE49-F238E27FC236}">
                <a16:creationId xmlns:a16="http://schemas.microsoft.com/office/drawing/2014/main" id="{13F79D65-B0B6-4330-B641-7492B0A98FA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262"/>
          <a:stretch/>
        </p:blipFill>
        <p:spPr bwMode="auto">
          <a:xfrm>
            <a:off x="2095930" y="3873061"/>
            <a:ext cx="3373729" cy="25433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E75CC4-1385-4DAB-A089-6418FFF45F48}"/>
              </a:ext>
            </a:extLst>
          </p:cNvPr>
          <p:cNvSpPr txBox="1"/>
          <p:nvPr/>
        </p:nvSpPr>
        <p:spPr>
          <a:xfrm>
            <a:off x="1971780" y="1656405"/>
            <a:ext cx="8007877" cy="461665"/>
          </a:xfrm>
          <a:prstGeom prst="rect">
            <a:avLst/>
          </a:prstGeom>
          <a:noFill/>
          <a:ln>
            <a:solidFill>
              <a:schemeClr val="tx2"/>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GB" sz="2400" dirty="0">
                <a:solidFill>
                  <a:srgbClr val="0070C0"/>
                </a:solidFill>
                <a:latin typeface="Arial Rounded MT Bold" panose="020F0704030504030204" pitchFamily="34" charset="0"/>
              </a:rPr>
              <a:t>Sleep is triggered by ANOTHER hormone – Melatonin </a:t>
            </a:r>
          </a:p>
        </p:txBody>
      </p:sp>
      <p:sp>
        <p:nvSpPr>
          <p:cNvPr id="5" name="TextBox 4">
            <a:extLst>
              <a:ext uri="{FF2B5EF4-FFF2-40B4-BE49-F238E27FC236}">
                <a16:creationId xmlns:a16="http://schemas.microsoft.com/office/drawing/2014/main" id="{9DECC436-C958-4BAF-894A-A03A4C5AC5F3}"/>
              </a:ext>
            </a:extLst>
          </p:cNvPr>
          <p:cNvSpPr txBox="1"/>
          <p:nvPr/>
        </p:nvSpPr>
        <p:spPr>
          <a:xfrm>
            <a:off x="2192183" y="2192799"/>
            <a:ext cx="7336130" cy="830997"/>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During puberty it can be hard to sleep due to melatonin being released 2 hours later</a:t>
            </a:r>
          </a:p>
        </p:txBody>
      </p:sp>
      <p:sp>
        <p:nvSpPr>
          <p:cNvPr id="6" name="TextBox 5">
            <a:extLst>
              <a:ext uri="{FF2B5EF4-FFF2-40B4-BE49-F238E27FC236}">
                <a16:creationId xmlns:a16="http://schemas.microsoft.com/office/drawing/2014/main" id="{158C4F2D-FC04-451F-99BC-BF58C6B6FCE4}"/>
              </a:ext>
            </a:extLst>
          </p:cNvPr>
          <p:cNvSpPr txBox="1"/>
          <p:nvPr/>
        </p:nvSpPr>
        <p:spPr>
          <a:xfrm>
            <a:off x="2192183" y="2967335"/>
            <a:ext cx="7913320" cy="461665"/>
          </a:xfrm>
          <a:prstGeom prst="rect">
            <a:avLst/>
          </a:prstGeom>
          <a:noFill/>
        </p:spPr>
        <p:txBody>
          <a:bodyPr wrap="none" rtlCol="0">
            <a:spAutoFit/>
          </a:bodyPr>
          <a:lstStyle/>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This can make it harder to wake up in the morning</a:t>
            </a:r>
          </a:p>
        </p:txBody>
      </p:sp>
    </p:spTree>
    <p:extLst>
      <p:ext uri="{BB962C8B-B14F-4D97-AF65-F5344CB8AC3E}">
        <p14:creationId xmlns:p14="http://schemas.microsoft.com/office/powerpoint/2010/main" val="3060187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bethia.dennis\Desktop\My Folder\Social Media Group\Social Media Group\Images and Logos\ISPHNS-LOGO New (docs).png">
            <a:extLst>
              <a:ext uri="{FF2B5EF4-FFF2-40B4-BE49-F238E27FC236}">
                <a16:creationId xmlns:a16="http://schemas.microsoft.com/office/drawing/2014/main" id="{F6E0CA24-A5CE-4A1F-B525-1D0A9C36E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06E925-4EF0-4274-B1E4-382F97561789}"/>
              </a:ext>
            </a:extLst>
          </p:cNvPr>
          <p:cNvSpPr txBox="1"/>
          <p:nvPr/>
        </p:nvSpPr>
        <p:spPr>
          <a:xfrm>
            <a:off x="5035827" y="265044"/>
            <a:ext cx="8049244" cy="584775"/>
          </a:xfrm>
          <a:prstGeom prst="rect">
            <a:avLst/>
          </a:prstGeom>
          <a:noFill/>
        </p:spPr>
        <p:txBody>
          <a:bodyPr wrap="square" rtlCol="0">
            <a:spAutoFit/>
          </a:bodyPr>
          <a:lstStyle/>
          <a:p>
            <a:r>
              <a:rPr lang="en-GB" sz="3200" dirty="0">
                <a:solidFill>
                  <a:schemeClr val="bg1"/>
                </a:solidFill>
                <a:latin typeface="Arial Rounded MT Bold" panose="020F0704030504030204" pitchFamily="34" charset="0"/>
              </a:rPr>
              <a:t>Sleep and how to help improve it</a:t>
            </a:r>
          </a:p>
        </p:txBody>
      </p:sp>
      <p:sp>
        <p:nvSpPr>
          <p:cNvPr id="4" name="TextBox 3">
            <a:extLst>
              <a:ext uri="{FF2B5EF4-FFF2-40B4-BE49-F238E27FC236}">
                <a16:creationId xmlns:a16="http://schemas.microsoft.com/office/drawing/2014/main" id="{7706D8DA-7224-4F28-AC9B-C89B423639EB}"/>
              </a:ext>
            </a:extLst>
          </p:cNvPr>
          <p:cNvSpPr txBox="1"/>
          <p:nvPr/>
        </p:nvSpPr>
        <p:spPr>
          <a:xfrm>
            <a:off x="332299" y="1057325"/>
            <a:ext cx="4997689" cy="461665"/>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What’s your sleep routine?</a:t>
            </a:r>
          </a:p>
        </p:txBody>
      </p:sp>
      <p:pic>
        <p:nvPicPr>
          <p:cNvPr id="5122" name="Picture 2" descr="Playing Online Video Games at Home ">
            <a:extLst>
              <a:ext uri="{FF2B5EF4-FFF2-40B4-BE49-F238E27FC236}">
                <a16:creationId xmlns:a16="http://schemas.microsoft.com/office/drawing/2014/main" id="{A6FE03A5-5CE8-44D7-8C74-A14F15E93D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289" y="1856261"/>
            <a:ext cx="3124824" cy="20838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een Girl with Mobile Phone">
            <a:extLst>
              <a:ext uri="{FF2B5EF4-FFF2-40B4-BE49-F238E27FC236}">
                <a16:creationId xmlns:a16="http://schemas.microsoft.com/office/drawing/2014/main" id="{A05F5A86-77CC-41E2-8179-64DC13B976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7382" y="2417005"/>
            <a:ext cx="1848323" cy="2771522"/>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Shower">
            <a:extLst>
              <a:ext uri="{FF2B5EF4-FFF2-40B4-BE49-F238E27FC236}">
                <a16:creationId xmlns:a16="http://schemas.microsoft.com/office/drawing/2014/main" id="{07F31EC7-2851-4E94-8D89-95CAEC14CC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3415" y="2546097"/>
            <a:ext cx="3124824" cy="208385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17640FE-C033-445A-AF36-B016F5A3776C}"/>
              </a:ext>
            </a:extLst>
          </p:cNvPr>
          <p:cNvSpPr txBox="1"/>
          <p:nvPr/>
        </p:nvSpPr>
        <p:spPr>
          <a:xfrm>
            <a:off x="1603171" y="4979934"/>
            <a:ext cx="8017096" cy="1569660"/>
          </a:xfrm>
          <a:prstGeom prst="rect">
            <a:avLst/>
          </a:prstGeom>
          <a:noFill/>
          <a:ln>
            <a:solidFill>
              <a:schemeClr val="tx2"/>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Try to turn ALL devices OFF 2 hours before bed.</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Relax and calm down before going to sleep. </a:t>
            </a:r>
          </a:p>
          <a:p>
            <a:pPr marL="342900" indent="-342900">
              <a:buFont typeface="Arial" panose="020B0604020202020204" pitchFamily="34" charset="0"/>
              <a:buChar char="•"/>
            </a:pPr>
            <a:r>
              <a:rPr lang="en-GB" sz="2400" dirty="0">
                <a:solidFill>
                  <a:srgbClr val="0070C0"/>
                </a:solidFill>
                <a:latin typeface="Arial Rounded MT Bold" panose="020F0704030504030204" pitchFamily="34" charset="0"/>
              </a:rPr>
              <a:t>Keep the same routine every evening and morning (even on weekends!)</a:t>
            </a:r>
          </a:p>
        </p:txBody>
      </p:sp>
      <p:pic>
        <p:nvPicPr>
          <p:cNvPr id="5134" name="Picture 14" descr="Teenage Girl with Facial Mask">
            <a:extLst>
              <a:ext uri="{FF2B5EF4-FFF2-40B4-BE49-F238E27FC236}">
                <a16:creationId xmlns:a16="http://schemas.microsoft.com/office/drawing/2014/main" id="{3D309C14-ECFD-4741-B7E5-C142FDFC8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9823" y="1856261"/>
            <a:ext cx="3115974" cy="2077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85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32"/>
                                        </p:tgtEl>
                                        <p:attrNameLst>
                                          <p:attrName>style.visibility</p:attrName>
                                        </p:attrNameLst>
                                      </p:cBhvr>
                                      <p:to>
                                        <p:strVal val="visible"/>
                                      </p:to>
                                    </p:set>
                                    <p:anim calcmode="lin" valueType="num">
                                      <p:cBhvr additive="base">
                                        <p:cTn id="13" dur="500" fill="hold"/>
                                        <p:tgtEl>
                                          <p:spTgt spid="5132"/>
                                        </p:tgtEl>
                                        <p:attrNameLst>
                                          <p:attrName>ppt_x</p:attrName>
                                        </p:attrNameLst>
                                      </p:cBhvr>
                                      <p:tavLst>
                                        <p:tav tm="0">
                                          <p:val>
                                            <p:strVal val="#ppt_x"/>
                                          </p:val>
                                        </p:tav>
                                        <p:tav tm="100000">
                                          <p:val>
                                            <p:strVal val="#ppt_x"/>
                                          </p:val>
                                        </p:tav>
                                      </p:tavLst>
                                    </p:anim>
                                    <p:anim calcmode="lin" valueType="num">
                                      <p:cBhvr additive="base">
                                        <p:cTn id="14" dur="500" fill="hold"/>
                                        <p:tgtEl>
                                          <p:spTgt spid="51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34"/>
                                        </p:tgtEl>
                                        <p:attrNameLst>
                                          <p:attrName>style.visibility</p:attrName>
                                        </p:attrNameLst>
                                      </p:cBhvr>
                                      <p:to>
                                        <p:strVal val="visible"/>
                                      </p:to>
                                    </p:set>
                                    <p:anim calcmode="lin" valueType="num">
                                      <p:cBhvr additive="base">
                                        <p:cTn id="19" dur="500" fill="hold"/>
                                        <p:tgtEl>
                                          <p:spTgt spid="5134"/>
                                        </p:tgtEl>
                                        <p:attrNameLst>
                                          <p:attrName>ppt_x</p:attrName>
                                        </p:attrNameLst>
                                      </p:cBhvr>
                                      <p:tavLst>
                                        <p:tav tm="0">
                                          <p:val>
                                            <p:strVal val="#ppt_x"/>
                                          </p:val>
                                        </p:tav>
                                        <p:tav tm="100000">
                                          <p:val>
                                            <p:strVal val="#ppt_x"/>
                                          </p:val>
                                        </p:tav>
                                      </p:tavLst>
                                    </p:anim>
                                    <p:anim calcmode="lin" valueType="num">
                                      <p:cBhvr additive="base">
                                        <p:cTn id="20" dur="500" fill="hold"/>
                                        <p:tgtEl>
                                          <p:spTgt spid="51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4"/>
                                        </p:tgtEl>
                                        <p:attrNameLst>
                                          <p:attrName>style.visibility</p:attrName>
                                        </p:attrNameLst>
                                      </p:cBhvr>
                                      <p:to>
                                        <p:strVal val="visible"/>
                                      </p:to>
                                    </p:set>
                                    <p:anim calcmode="lin" valueType="num">
                                      <p:cBhvr additive="base">
                                        <p:cTn id="25" dur="500" fill="hold"/>
                                        <p:tgtEl>
                                          <p:spTgt spid="5124"/>
                                        </p:tgtEl>
                                        <p:attrNameLst>
                                          <p:attrName>ppt_x</p:attrName>
                                        </p:attrNameLst>
                                      </p:cBhvr>
                                      <p:tavLst>
                                        <p:tav tm="0">
                                          <p:val>
                                            <p:strVal val="#ppt_x"/>
                                          </p:val>
                                        </p:tav>
                                        <p:tav tm="100000">
                                          <p:val>
                                            <p:strVal val="#ppt_x"/>
                                          </p:val>
                                        </p:tav>
                                      </p:tavLst>
                                    </p:anim>
                                    <p:anim calcmode="lin" valueType="num">
                                      <p:cBhvr additive="base">
                                        <p:cTn id="26"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86" y="5317565"/>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D29BD7-C6B2-4F01-ADF1-F9DAA7B02105}"/>
              </a:ext>
            </a:extLst>
          </p:cNvPr>
          <p:cNvSpPr txBox="1"/>
          <p:nvPr/>
        </p:nvSpPr>
        <p:spPr>
          <a:xfrm>
            <a:off x="6867111" y="266069"/>
            <a:ext cx="3522593"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Any Questions?</a:t>
            </a:r>
          </a:p>
        </p:txBody>
      </p:sp>
      <p:sp>
        <p:nvSpPr>
          <p:cNvPr id="2" name="Rectangle 1">
            <a:extLst>
              <a:ext uri="{FF2B5EF4-FFF2-40B4-BE49-F238E27FC236}">
                <a16:creationId xmlns:a16="http://schemas.microsoft.com/office/drawing/2014/main" id="{15A23F25-8E79-4516-AB5A-F512BDE2D2E3}"/>
              </a:ext>
            </a:extLst>
          </p:cNvPr>
          <p:cNvSpPr/>
          <p:nvPr/>
        </p:nvSpPr>
        <p:spPr>
          <a:xfrm>
            <a:off x="396555" y="2011969"/>
            <a:ext cx="11132835" cy="3477875"/>
          </a:xfrm>
          <a:prstGeom prst="rect">
            <a:avLst/>
          </a:prstGeom>
          <a:noFill/>
        </p:spPr>
        <p:txBody>
          <a:bodyPr wrap="square" lIns="91440" tIns="45720" rIns="91440" bIns="45720">
            <a:spAutoFit/>
          </a:bodyPr>
          <a:lstStyle/>
          <a:p>
            <a:pPr algn="ctr"/>
            <a:r>
              <a:rPr lang="en-US" sz="4400" b="1" cap="none" spc="0" dirty="0">
                <a:ln w="22225">
                  <a:solidFill>
                    <a:schemeClr val="accent2"/>
                  </a:solidFill>
                  <a:prstDash val="solid"/>
                </a:ln>
                <a:solidFill>
                  <a:schemeClr val="accent2">
                    <a:lumMod val="40000"/>
                    <a:lumOff val="60000"/>
                  </a:schemeClr>
                </a:solidFill>
                <a:effectLst/>
              </a:rPr>
              <a:t>Remember….. growin</a:t>
            </a:r>
            <a:r>
              <a:rPr lang="en-US" sz="4400" b="1" dirty="0">
                <a:ln w="22225">
                  <a:solidFill>
                    <a:schemeClr val="accent2"/>
                  </a:solidFill>
                  <a:prstDash val="solid"/>
                </a:ln>
                <a:solidFill>
                  <a:schemeClr val="accent2">
                    <a:lumMod val="40000"/>
                    <a:lumOff val="60000"/>
                  </a:schemeClr>
                </a:solidFill>
              </a:rPr>
              <a:t>g up is an exciting time of our lives where we have new experiences and develop a new sense of independence. </a:t>
            </a:r>
          </a:p>
          <a:p>
            <a:pPr algn="ctr"/>
            <a:r>
              <a:rPr lang="en-US" sz="4400" b="1" dirty="0">
                <a:ln w="22225">
                  <a:solidFill>
                    <a:schemeClr val="accent2"/>
                  </a:solidFill>
                  <a:prstDash val="solid"/>
                </a:ln>
                <a:solidFill>
                  <a:schemeClr val="accent2">
                    <a:lumMod val="40000"/>
                    <a:lumOff val="60000"/>
                  </a:schemeClr>
                </a:solidFill>
              </a:rPr>
              <a:t>There are lots of people around you that will help and support you through this journey</a:t>
            </a:r>
            <a:endParaRPr lang="en-US" sz="4400" b="1" cap="none" spc="0" dirty="0">
              <a:ln w="22225">
                <a:solidFill>
                  <a:schemeClr val="accent2"/>
                </a:solidFill>
                <a:prstDash val="solid"/>
              </a:ln>
              <a:solidFill>
                <a:schemeClr val="accent2">
                  <a:lumMod val="40000"/>
                  <a:lumOff val="60000"/>
                </a:schemeClr>
              </a:solidFill>
              <a:effectLst/>
            </a:endParaRPr>
          </a:p>
        </p:txBody>
      </p:sp>
      <p:pic>
        <p:nvPicPr>
          <p:cNvPr id="6" name="Picture 2" descr="Image result for questions mark png transparent">
            <a:extLst>
              <a:ext uri="{FF2B5EF4-FFF2-40B4-BE49-F238E27FC236}">
                <a16:creationId xmlns:a16="http://schemas.microsoft.com/office/drawing/2014/main" id="{D07D4CE8-0A4C-4C57-BAED-AEE77A0E7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8036" y="146299"/>
            <a:ext cx="2493964" cy="1409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090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9C8965-BC36-459F-8F32-14045664C928}"/>
              </a:ext>
            </a:extLst>
          </p:cNvPr>
          <p:cNvSpPr/>
          <p:nvPr/>
        </p:nvSpPr>
        <p:spPr>
          <a:xfrm>
            <a:off x="4585012" y="2967335"/>
            <a:ext cx="3021981"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Quiz time</a:t>
            </a:r>
          </a:p>
        </p:txBody>
      </p:sp>
    </p:spTree>
    <p:extLst>
      <p:ext uri="{BB962C8B-B14F-4D97-AF65-F5344CB8AC3E}">
        <p14:creationId xmlns:p14="http://schemas.microsoft.com/office/powerpoint/2010/main" val="151849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SE Busy Bodies - Puberty">
            <a:hlinkClick r:id="" action="ppaction://media"/>
            <a:extLst>
              <a:ext uri="{FF2B5EF4-FFF2-40B4-BE49-F238E27FC236}">
                <a16:creationId xmlns:a16="http://schemas.microsoft.com/office/drawing/2014/main" id="{0E3EF14C-C6AA-452A-98F3-512AE1948DA1}"/>
              </a:ext>
            </a:extLst>
          </p:cNvPr>
          <p:cNvPicPr>
            <a:picLocks noRot="1" noChangeAspect="1"/>
          </p:cNvPicPr>
          <p:nvPr>
            <a:videoFile r:link="rId1"/>
          </p:nvPr>
        </p:nvPicPr>
        <p:blipFill>
          <a:blip r:embed="rId3"/>
          <a:stretch>
            <a:fillRect/>
          </a:stretch>
        </p:blipFill>
        <p:spPr>
          <a:xfrm>
            <a:off x="1484243" y="940905"/>
            <a:ext cx="8905461" cy="5433391"/>
          </a:xfrm>
          <a:prstGeom prst="rect">
            <a:avLst/>
          </a:prstGeom>
        </p:spPr>
      </p:pic>
    </p:spTree>
    <p:extLst>
      <p:ext uri="{BB962C8B-B14F-4D97-AF65-F5344CB8AC3E}">
        <p14:creationId xmlns:p14="http://schemas.microsoft.com/office/powerpoint/2010/main" val="207260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bethia.dennis\Desktop\My Folder\Social Media Group\Social Media Group\Images and Logos\ISPHNS-LOGO New (do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1073" y="5185570"/>
            <a:ext cx="1471116" cy="1540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580269" y="268477"/>
            <a:ext cx="4261103" cy="584775"/>
          </a:xfrm>
          <a:prstGeom prst="rect">
            <a:avLst/>
          </a:prstGeom>
        </p:spPr>
        <p:txBody>
          <a:bodyPr wrap="none">
            <a:spAutoFit/>
          </a:bodyPr>
          <a:lstStyle/>
          <a:p>
            <a:r>
              <a:rPr lang="en-GB" altLang="en-US" sz="3200" b="1" dirty="0">
                <a:solidFill>
                  <a:schemeClr val="bg1"/>
                </a:solidFill>
                <a:latin typeface="Arial" panose="020B0604020202020204" pitchFamily="34" charset="0"/>
                <a:cs typeface="Arial" panose="020B0604020202020204" pitchFamily="34" charset="0"/>
              </a:rPr>
              <a:t>What are hormones?</a:t>
            </a:r>
            <a:endParaRPr lang="en-GB" sz="32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4D8AB9C-C5DC-4E3F-8CB4-7F5A099979F1}"/>
              </a:ext>
            </a:extLst>
          </p:cNvPr>
          <p:cNvPicPr>
            <a:picLocks noChangeAspect="1"/>
          </p:cNvPicPr>
          <p:nvPr/>
        </p:nvPicPr>
        <p:blipFill>
          <a:blip r:embed="rId4"/>
          <a:stretch>
            <a:fillRect/>
          </a:stretch>
        </p:blipFill>
        <p:spPr>
          <a:xfrm>
            <a:off x="272686" y="1709634"/>
            <a:ext cx="3827827" cy="4594542"/>
          </a:xfrm>
          <a:prstGeom prst="rect">
            <a:avLst/>
          </a:prstGeom>
        </p:spPr>
      </p:pic>
      <p:sp>
        <p:nvSpPr>
          <p:cNvPr id="11" name="Arrow: Left 10">
            <a:extLst>
              <a:ext uri="{FF2B5EF4-FFF2-40B4-BE49-F238E27FC236}">
                <a16:creationId xmlns:a16="http://schemas.microsoft.com/office/drawing/2014/main" id="{FD8CA21C-72C8-4B62-AA95-5EBDCFDB92A8}"/>
              </a:ext>
            </a:extLst>
          </p:cNvPr>
          <p:cNvSpPr/>
          <p:nvPr/>
        </p:nvSpPr>
        <p:spPr>
          <a:xfrm>
            <a:off x="2253980" y="3383545"/>
            <a:ext cx="3289569" cy="292387"/>
          </a:xfrm>
          <a:prstGeom prst="leftArrow">
            <a:avLst/>
          </a:prstGeom>
          <a:solidFill>
            <a:schemeClr val="accent6">
              <a:lumMod val="60000"/>
              <a:lumOff val="40000"/>
            </a:schemeClr>
          </a:solidFill>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a:solidFill>
                <a:srgbClr val="FF0000"/>
              </a:solidFill>
            </a:endParaRPr>
          </a:p>
        </p:txBody>
      </p:sp>
      <p:sp>
        <p:nvSpPr>
          <p:cNvPr id="12" name="TextBox 11">
            <a:extLst>
              <a:ext uri="{FF2B5EF4-FFF2-40B4-BE49-F238E27FC236}">
                <a16:creationId xmlns:a16="http://schemas.microsoft.com/office/drawing/2014/main" id="{0E842916-A855-417A-A0E6-6C03E8AE080C}"/>
              </a:ext>
            </a:extLst>
          </p:cNvPr>
          <p:cNvSpPr txBox="1"/>
          <p:nvPr/>
        </p:nvSpPr>
        <p:spPr>
          <a:xfrm>
            <a:off x="6103183" y="3209480"/>
            <a:ext cx="3079113" cy="584775"/>
          </a:xfrm>
          <a:prstGeom prst="rect">
            <a:avLst/>
          </a:prstGeom>
          <a:noFill/>
          <a:ln>
            <a:solidFill>
              <a:schemeClr val="bg2">
                <a:lumMod val="50000"/>
              </a:schemeClr>
            </a:solidFill>
          </a:ln>
        </p:spPr>
        <p:txBody>
          <a:bodyPr wrap="none" rtlCol="0">
            <a:spAutoFit/>
          </a:bodyPr>
          <a:lstStyle/>
          <a:p>
            <a:r>
              <a:rPr lang="en-GB" sz="3200" b="1" dirty="0">
                <a:solidFill>
                  <a:srgbClr val="7030A0"/>
                </a:solidFill>
                <a:latin typeface="Arial Rounded MT Bold" panose="020F0704030504030204" pitchFamily="34" charset="0"/>
              </a:rPr>
              <a:t>Pituitary gland</a:t>
            </a:r>
          </a:p>
        </p:txBody>
      </p:sp>
      <p:sp>
        <p:nvSpPr>
          <p:cNvPr id="13" name="TextBox 12">
            <a:extLst>
              <a:ext uri="{FF2B5EF4-FFF2-40B4-BE49-F238E27FC236}">
                <a16:creationId xmlns:a16="http://schemas.microsoft.com/office/drawing/2014/main" id="{67D2FD15-FD97-4DB9-99C9-A122591D6253}"/>
              </a:ext>
            </a:extLst>
          </p:cNvPr>
          <p:cNvSpPr txBox="1"/>
          <p:nvPr/>
        </p:nvSpPr>
        <p:spPr>
          <a:xfrm>
            <a:off x="4722714" y="1879720"/>
            <a:ext cx="7196600" cy="830997"/>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cs typeface="Arial" panose="020B0604020202020204" pitchFamily="34" charset="0"/>
              </a:rPr>
              <a:t>Puberty starts when extra chemicals called hormones start to be produced in the body</a:t>
            </a:r>
          </a:p>
        </p:txBody>
      </p:sp>
      <p:sp>
        <p:nvSpPr>
          <p:cNvPr id="15" name="TextBox 14">
            <a:extLst>
              <a:ext uri="{FF2B5EF4-FFF2-40B4-BE49-F238E27FC236}">
                <a16:creationId xmlns:a16="http://schemas.microsoft.com/office/drawing/2014/main" id="{96ECB498-B534-4517-BCCA-2F42978294FF}"/>
              </a:ext>
            </a:extLst>
          </p:cNvPr>
          <p:cNvSpPr txBox="1"/>
          <p:nvPr/>
        </p:nvSpPr>
        <p:spPr>
          <a:xfrm>
            <a:off x="4722714" y="4613731"/>
            <a:ext cx="6012272" cy="830997"/>
          </a:xfrm>
          <a:prstGeom prst="rect">
            <a:avLst/>
          </a:prstGeom>
          <a:noFill/>
        </p:spPr>
        <p:txBody>
          <a:bodyPr wrap="square" rtlCol="0">
            <a:spAutoFit/>
          </a:bodyPr>
          <a:lstStyle/>
          <a:p>
            <a:r>
              <a:rPr lang="en-GB" sz="2400" dirty="0">
                <a:solidFill>
                  <a:srgbClr val="0070C0"/>
                </a:solidFill>
                <a:latin typeface="Arial Rounded MT Bold" panose="020F0704030504030204" pitchFamily="34" charset="0"/>
              </a:rPr>
              <a:t>It is </a:t>
            </a:r>
            <a:r>
              <a:rPr lang="en-GB" sz="2400" b="0" i="0" dirty="0">
                <a:solidFill>
                  <a:srgbClr val="0070C0"/>
                </a:solidFill>
                <a:effectLst/>
                <a:latin typeface="Arial Rounded MT Bold" panose="020F0704030504030204" pitchFamily="34" charset="0"/>
              </a:rPr>
              <a:t>the “master” gland because it tells </a:t>
            </a:r>
            <a:r>
              <a:rPr lang="en-GB" sz="2400" i="0" dirty="0">
                <a:solidFill>
                  <a:srgbClr val="0070C0"/>
                </a:solidFill>
                <a:effectLst/>
                <a:latin typeface="Arial Rounded MT Bold" panose="020F0704030504030204" pitchFamily="34" charset="0"/>
              </a:rPr>
              <a:t>other glands to release hormones</a:t>
            </a:r>
            <a:endParaRPr lang="en-GB" sz="2400" dirty="0">
              <a:solidFill>
                <a:srgbClr val="0070C0"/>
              </a:solidFill>
              <a:latin typeface="Arial Rounded MT Bold" panose="020F0704030504030204" pitchFamily="34" charset="0"/>
            </a:endParaRPr>
          </a:p>
        </p:txBody>
      </p:sp>
    </p:spTree>
    <p:extLst>
      <p:ext uri="{BB962C8B-B14F-4D97-AF65-F5344CB8AC3E}">
        <p14:creationId xmlns:p14="http://schemas.microsoft.com/office/powerpoint/2010/main" val="7481705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06247" y="274747"/>
            <a:ext cx="4298421" cy="584775"/>
          </a:xfrm>
          <a:prstGeom prst="rect">
            <a:avLst/>
          </a:prstGeom>
        </p:spPr>
        <p:txBody>
          <a:bodyPr wrap="none">
            <a:spAutoFit/>
          </a:bodyPr>
          <a:lstStyle/>
          <a:p>
            <a:r>
              <a:rPr lang="en-GB" altLang="en-US" sz="3200" b="1" dirty="0">
                <a:solidFill>
                  <a:schemeClr val="bg1"/>
                </a:solidFill>
                <a:latin typeface="Arial" panose="020B0604020202020204" pitchFamily="34" charset="0"/>
                <a:cs typeface="Arial" panose="020B0604020202020204" pitchFamily="34" charset="0"/>
              </a:rPr>
              <a:t>What are hormones?</a:t>
            </a:r>
            <a:endParaRPr lang="en-GB" sz="3200" b="1" dirty="0">
              <a:latin typeface="Arial" panose="020B0604020202020204" pitchFamily="34" charset="0"/>
              <a:cs typeface="Arial" panose="020B0604020202020204" pitchFamily="34" charset="0"/>
            </a:endParaRPr>
          </a:p>
        </p:txBody>
      </p:sp>
      <p:pic>
        <p:nvPicPr>
          <p:cNvPr id="1026" name="Picture 2" descr="male and female gender symbols on blackboard">
            <a:extLst>
              <a:ext uri="{FF2B5EF4-FFF2-40B4-BE49-F238E27FC236}">
                <a16:creationId xmlns:a16="http://schemas.microsoft.com/office/drawing/2014/main" id="{3BE0B603-99CA-455B-8AEC-9F44E8A046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73" t="13829" r="51927" b="8213"/>
          <a:stretch/>
        </p:blipFill>
        <p:spPr bwMode="auto">
          <a:xfrm>
            <a:off x="243307" y="1653719"/>
            <a:ext cx="967673" cy="17196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82F1C0B-2AD7-44CC-9EC5-3CEBDE643287}"/>
              </a:ext>
            </a:extLst>
          </p:cNvPr>
          <p:cNvSpPr txBox="1"/>
          <p:nvPr/>
        </p:nvSpPr>
        <p:spPr>
          <a:xfrm>
            <a:off x="96845" y="3429000"/>
            <a:ext cx="1599990"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lang="en-GB" sz="4800" dirty="0">
                <a:solidFill>
                  <a:srgbClr val="0070C0"/>
                </a:solidFill>
                <a:latin typeface="Arial Rounded MT Bold" panose="020F0704030504030204" pitchFamily="34" charset="0"/>
              </a:rPr>
              <a:t>Girls</a:t>
            </a:r>
          </a:p>
        </p:txBody>
      </p:sp>
      <p:sp>
        <p:nvSpPr>
          <p:cNvPr id="4" name="TextBox 3">
            <a:extLst>
              <a:ext uri="{FF2B5EF4-FFF2-40B4-BE49-F238E27FC236}">
                <a16:creationId xmlns:a16="http://schemas.microsoft.com/office/drawing/2014/main" id="{FEBE4996-2839-4D31-A919-F1524FF2FF94}"/>
              </a:ext>
            </a:extLst>
          </p:cNvPr>
          <p:cNvSpPr txBox="1"/>
          <p:nvPr/>
        </p:nvSpPr>
        <p:spPr>
          <a:xfrm>
            <a:off x="6729000" y="3429000"/>
            <a:ext cx="1649554"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lang="en-GB" sz="4800" dirty="0">
                <a:solidFill>
                  <a:srgbClr val="0070C0"/>
                </a:solidFill>
                <a:latin typeface="Arial Rounded MT Bold" panose="020F0704030504030204" pitchFamily="34" charset="0"/>
              </a:rPr>
              <a:t>Boys</a:t>
            </a:r>
          </a:p>
        </p:txBody>
      </p:sp>
      <p:sp>
        <p:nvSpPr>
          <p:cNvPr id="9" name="TextBox 8">
            <a:extLst>
              <a:ext uri="{FF2B5EF4-FFF2-40B4-BE49-F238E27FC236}">
                <a16:creationId xmlns:a16="http://schemas.microsoft.com/office/drawing/2014/main" id="{D624877D-BA1E-4CE4-9D95-8898C1109482}"/>
              </a:ext>
            </a:extLst>
          </p:cNvPr>
          <p:cNvSpPr txBox="1"/>
          <p:nvPr/>
        </p:nvSpPr>
        <p:spPr>
          <a:xfrm>
            <a:off x="243308" y="4292413"/>
            <a:ext cx="5852692" cy="1569660"/>
          </a:xfrm>
          <a:prstGeom prst="rect">
            <a:avLst/>
          </a:prstGeom>
          <a:noFill/>
          <a:ln>
            <a:solidFill>
              <a:schemeClr val="bg2">
                <a:lumMod val="50000"/>
              </a:schemeClr>
            </a:solidFill>
          </a:ln>
        </p:spPr>
        <p:txBody>
          <a:bodyPr wrap="square">
            <a:spAutoFit/>
          </a:bodyPr>
          <a:lstStyle/>
          <a:p>
            <a:pPr eaLnBrk="1" hangingPunct="1">
              <a:buFont typeface="Wingdings" pitchFamily="2" charset="2"/>
              <a:buNone/>
            </a:pPr>
            <a:r>
              <a:rPr lang="en-GB" altLang="en-US" sz="2400" b="1" dirty="0">
                <a:solidFill>
                  <a:srgbClr val="0070C0"/>
                </a:solidFill>
                <a:latin typeface="Arial Rounded MT Bold" panose="020F0704030504030204" pitchFamily="34" charset="0"/>
              </a:rPr>
              <a:t>Progesterone &amp; Oestrogen </a:t>
            </a:r>
            <a:r>
              <a:rPr lang="en-GB" altLang="en-US" sz="2400" dirty="0">
                <a:solidFill>
                  <a:srgbClr val="0070C0"/>
                </a:solidFill>
                <a:latin typeface="Arial Rounded MT Bold" panose="020F0704030504030204" pitchFamily="34" charset="0"/>
              </a:rPr>
              <a:t>- send messages to the ovaries to start and release eggs in order for periods to start </a:t>
            </a:r>
          </a:p>
        </p:txBody>
      </p:sp>
      <p:sp>
        <p:nvSpPr>
          <p:cNvPr id="11" name="TextBox 10">
            <a:extLst>
              <a:ext uri="{FF2B5EF4-FFF2-40B4-BE49-F238E27FC236}">
                <a16:creationId xmlns:a16="http://schemas.microsoft.com/office/drawing/2014/main" id="{7CD7A5A2-1A06-4D3B-904C-EECE8D561E07}"/>
              </a:ext>
            </a:extLst>
          </p:cNvPr>
          <p:cNvSpPr txBox="1"/>
          <p:nvPr/>
        </p:nvSpPr>
        <p:spPr>
          <a:xfrm>
            <a:off x="6892147" y="4661744"/>
            <a:ext cx="4850972" cy="1200329"/>
          </a:xfrm>
          <a:prstGeom prst="rect">
            <a:avLst/>
          </a:prstGeom>
          <a:noFill/>
          <a:ln>
            <a:solidFill>
              <a:schemeClr val="accent2"/>
            </a:solidFill>
          </a:ln>
        </p:spPr>
        <p:txBody>
          <a:bodyPr wrap="square">
            <a:spAutoFit/>
          </a:bodyPr>
          <a:lstStyle/>
          <a:p>
            <a:r>
              <a:rPr lang="en-GB" altLang="en-US" sz="2400" b="1" dirty="0">
                <a:solidFill>
                  <a:srgbClr val="0070C0"/>
                </a:solidFill>
                <a:latin typeface="Arial Rounded MT Bold" panose="020F0704030504030204" pitchFamily="34" charset="0"/>
              </a:rPr>
              <a:t>Testosterone -</a:t>
            </a:r>
            <a:r>
              <a:rPr lang="en-GB" altLang="en-US" sz="2400" dirty="0">
                <a:solidFill>
                  <a:srgbClr val="0070C0"/>
                </a:solidFill>
                <a:latin typeface="Arial Rounded MT Bold" panose="020F0704030504030204" pitchFamily="34" charset="0"/>
              </a:rPr>
              <a:t> sends messages to the testicles to start producing sperm</a:t>
            </a:r>
            <a:endParaRPr lang="en-GB" sz="2400" dirty="0">
              <a:latin typeface="Arial Rounded MT Bold" panose="020F0704030504030204" pitchFamily="34" charset="0"/>
            </a:endParaRPr>
          </a:p>
        </p:txBody>
      </p:sp>
      <p:sp>
        <p:nvSpPr>
          <p:cNvPr id="8" name="TextBox 7">
            <a:extLst>
              <a:ext uri="{FF2B5EF4-FFF2-40B4-BE49-F238E27FC236}">
                <a16:creationId xmlns:a16="http://schemas.microsoft.com/office/drawing/2014/main" id="{EA60DF3F-76DF-4E54-A3B7-5828D4B58329}"/>
              </a:ext>
            </a:extLst>
          </p:cNvPr>
          <p:cNvSpPr txBox="1"/>
          <p:nvPr/>
        </p:nvSpPr>
        <p:spPr>
          <a:xfrm>
            <a:off x="1971676" y="6121588"/>
            <a:ext cx="8329612" cy="523220"/>
          </a:xfrm>
          <a:prstGeom prst="rect">
            <a:avLst/>
          </a:prstGeom>
          <a:noFill/>
        </p:spPr>
        <p:txBody>
          <a:bodyPr wrap="square" rtlCol="0">
            <a:spAutoFit/>
          </a:bodyPr>
          <a:lstStyle/>
          <a:p>
            <a:r>
              <a:rPr lang="en-GB" sz="2800" dirty="0">
                <a:solidFill>
                  <a:srgbClr val="0070C0"/>
                </a:solidFill>
                <a:latin typeface="Arial Rounded MT Bold" panose="020F0704030504030204" pitchFamily="34" charset="0"/>
              </a:rPr>
              <a:t>These hormones make changes to our bodies</a:t>
            </a:r>
          </a:p>
        </p:txBody>
      </p:sp>
      <p:pic>
        <p:nvPicPr>
          <p:cNvPr id="6" name="Picture 5">
            <a:extLst>
              <a:ext uri="{FF2B5EF4-FFF2-40B4-BE49-F238E27FC236}">
                <a16:creationId xmlns:a16="http://schemas.microsoft.com/office/drawing/2014/main" id="{89B010CF-8E3A-4F20-A4A9-ED03E0B02459}"/>
              </a:ext>
            </a:extLst>
          </p:cNvPr>
          <p:cNvPicPr>
            <a:picLocks noChangeAspect="1"/>
          </p:cNvPicPr>
          <p:nvPr/>
        </p:nvPicPr>
        <p:blipFill>
          <a:blip r:embed="rId4"/>
          <a:stretch>
            <a:fillRect/>
          </a:stretch>
        </p:blipFill>
        <p:spPr>
          <a:xfrm>
            <a:off x="8864409" y="1697003"/>
            <a:ext cx="2793432" cy="2862088"/>
          </a:xfrm>
          <a:prstGeom prst="rect">
            <a:avLst/>
          </a:prstGeom>
        </p:spPr>
      </p:pic>
      <p:pic>
        <p:nvPicPr>
          <p:cNvPr id="12" name="Picture 11">
            <a:extLst>
              <a:ext uri="{FF2B5EF4-FFF2-40B4-BE49-F238E27FC236}">
                <a16:creationId xmlns:a16="http://schemas.microsoft.com/office/drawing/2014/main" id="{2A146DE5-7121-4CFE-81E7-12B1585E4936}"/>
              </a:ext>
            </a:extLst>
          </p:cNvPr>
          <p:cNvPicPr>
            <a:picLocks noChangeAspect="1"/>
          </p:cNvPicPr>
          <p:nvPr/>
        </p:nvPicPr>
        <p:blipFill>
          <a:blip r:embed="rId5"/>
          <a:stretch>
            <a:fillRect/>
          </a:stretch>
        </p:blipFill>
        <p:spPr>
          <a:xfrm>
            <a:off x="1724378" y="1406115"/>
            <a:ext cx="4546310" cy="2756999"/>
          </a:xfrm>
          <a:prstGeom prst="rect">
            <a:avLst/>
          </a:prstGeom>
        </p:spPr>
      </p:pic>
      <p:pic>
        <p:nvPicPr>
          <p:cNvPr id="13" name="Picture 4" descr="male and female gender symbols on blackboard">
            <a:extLst>
              <a:ext uri="{FF2B5EF4-FFF2-40B4-BE49-F238E27FC236}">
                <a16:creationId xmlns:a16="http://schemas.microsoft.com/office/drawing/2014/main" id="{7DFC9A9C-A943-40AC-9022-2D8D53F2AD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714" t="17198" r="15142" b="16135"/>
          <a:stretch/>
        </p:blipFill>
        <p:spPr bwMode="auto">
          <a:xfrm>
            <a:off x="6806247" y="1773822"/>
            <a:ext cx="1089783" cy="1655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514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34A85F-316A-46AD-AB6A-24082AE2A16E}"/>
              </a:ext>
            </a:extLst>
          </p:cNvPr>
          <p:cNvSpPr/>
          <p:nvPr/>
        </p:nvSpPr>
        <p:spPr>
          <a:xfrm>
            <a:off x="3948747" y="162293"/>
            <a:ext cx="7489551" cy="584775"/>
          </a:xfrm>
          <a:prstGeom prst="rect">
            <a:avLst/>
          </a:prstGeom>
        </p:spPr>
        <p:txBody>
          <a:bodyPr wrap="none">
            <a:spAutoFit/>
          </a:bodyPr>
          <a:lstStyle/>
          <a:p>
            <a:r>
              <a:rPr lang="en-GB" altLang="en-US" sz="3200" b="1" dirty="0">
                <a:solidFill>
                  <a:schemeClr val="bg1"/>
                </a:solidFill>
                <a:latin typeface="Arial" panose="020B0604020202020204" pitchFamily="34" charset="0"/>
                <a:cs typeface="Arial" panose="020B0604020202020204" pitchFamily="34" charset="0"/>
              </a:rPr>
              <a:t>What are the body changes for boys?</a:t>
            </a:r>
            <a:endParaRPr lang="en-GB" sz="3200" b="1" dirty="0">
              <a:latin typeface="Arial" panose="020B0604020202020204" pitchFamily="34" charset="0"/>
              <a:cs typeface="Arial" panose="020B0604020202020204" pitchFamily="34" charset="0"/>
            </a:endParaRPr>
          </a:p>
        </p:txBody>
      </p:sp>
      <p:pic>
        <p:nvPicPr>
          <p:cNvPr id="2" name="Online Media 1" title="Body changes for boys and people with a penis">
            <a:hlinkClick r:id="" action="ppaction://media"/>
            <a:extLst>
              <a:ext uri="{FF2B5EF4-FFF2-40B4-BE49-F238E27FC236}">
                <a16:creationId xmlns:a16="http://schemas.microsoft.com/office/drawing/2014/main" id="{FC6FF466-F554-4857-B81D-C16ABCD765F5}"/>
              </a:ext>
            </a:extLst>
          </p:cNvPr>
          <p:cNvPicPr>
            <a:picLocks noRot="1" noChangeAspect="1"/>
          </p:cNvPicPr>
          <p:nvPr>
            <a:videoFile r:link="rId1"/>
          </p:nvPr>
        </p:nvPicPr>
        <p:blipFill>
          <a:blip r:embed="rId3"/>
          <a:stretch>
            <a:fillRect/>
          </a:stretch>
        </p:blipFill>
        <p:spPr>
          <a:xfrm>
            <a:off x="1179443" y="1289747"/>
            <a:ext cx="9568070" cy="5405960"/>
          </a:xfrm>
          <a:prstGeom prst="rect">
            <a:avLst/>
          </a:prstGeom>
        </p:spPr>
      </p:pic>
    </p:spTree>
    <p:extLst>
      <p:ext uri="{BB962C8B-B14F-4D97-AF65-F5344CB8AC3E}">
        <p14:creationId xmlns:p14="http://schemas.microsoft.com/office/powerpoint/2010/main" val="363249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Body changes for girls and people with a vagina">
            <a:hlinkClick r:id="" action="ppaction://media"/>
            <a:extLst>
              <a:ext uri="{FF2B5EF4-FFF2-40B4-BE49-F238E27FC236}">
                <a16:creationId xmlns:a16="http://schemas.microsoft.com/office/drawing/2014/main" id="{7CC672F0-5931-4779-B1AF-38CBAC5AE654}"/>
              </a:ext>
            </a:extLst>
          </p:cNvPr>
          <p:cNvPicPr>
            <a:picLocks noRot="1" noChangeAspect="1"/>
          </p:cNvPicPr>
          <p:nvPr>
            <a:videoFile r:link="rId1"/>
          </p:nvPr>
        </p:nvPicPr>
        <p:blipFill>
          <a:blip r:embed="rId3"/>
          <a:stretch>
            <a:fillRect/>
          </a:stretch>
        </p:blipFill>
        <p:spPr>
          <a:xfrm>
            <a:off x="1204261" y="1337930"/>
            <a:ext cx="9482789" cy="5357777"/>
          </a:xfrm>
          <a:prstGeom prst="rect">
            <a:avLst/>
          </a:prstGeom>
        </p:spPr>
      </p:pic>
      <p:sp>
        <p:nvSpPr>
          <p:cNvPr id="4" name="Rectangle 3">
            <a:extLst>
              <a:ext uri="{FF2B5EF4-FFF2-40B4-BE49-F238E27FC236}">
                <a16:creationId xmlns:a16="http://schemas.microsoft.com/office/drawing/2014/main" id="{B834A85F-316A-46AD-AB6A-24082AE2A16E}"/>
              </a:ext>
            </a:extLst>
          </p:cNvPr>
          <p:cNvSpPr/>
          <p:nvPr/>
        </p:nvSpPr>
        <p:spPr>
          <a:xfrm>
            <a:off x="3948747" y="162293"/>
            <a:ext cx="7399783" cy="584775"/>
          </a:xfrm>
          <a:prstGeom prst="rect">
            <a:avLst/>
          </a:prstGeom>
        </p:spPr>
        <p:txBody>
          <a:bodyPr wrap="none">
            <a:spAutoFit/>
          </a:bodyPr>
          <a:lstStyle/>
          <a:p>
            <a:r>
              <a:rPr lang="en-GB" altLang="en-US" sz="3200" b="1" dirty="0">
                <a:solidFill>
                  <a:schemeClr val="bg1"/>
                </a:solidFill>
                <a:latin typeface="Arial" panose="020B0604020202020204" pitchFamily="34" charset="0"/>
                <a:cs typeface="Arial" panose="020B0604020202020204" pitchFamily="34" charset="0"/>
              </a:rPr>
              <a:t>What are the body changes for girls?</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434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488C5E2F2F6E458DD298B516E9F334" ma:contentTypeVersion="2" ma:contentTypeDescription="Create a new document." ma:contentTypeScope="" ma:versionID="4f503b11af3fb966dde1ccb3736933bb">
  <xsd:schema xmlns:xsd="http://www.w3.org/2001/XMLSchema" xmlns:xs="http://www.w3.org/2001/XMLSchema" xmlns:p="http://schemas.microsoft.com/office/2006/metadata/properties" xmlns:ns3="0582f55f-ef6d-40f9-b95c-d03bf9fced05" targetNamespace="http://schemas.microsoft.com/office/2006/metadata/properties" ma:root="true" ma:fieldsID="a30357d2ee74a1f40a9e7f67b91099c7" ns3:_="">
    <xsd:import namespace="0582f55f-ef6d-40f9-b95c-d03bf9fced05"/>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2f55f-ef6d-40f9-b95c-d03bf9fced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A74B09-6F13-47F3-8B33-A6B76481653B}">
  <ds:schemaRefs>
    <ds:schemaRef ds:uri="http://schemas.microsoft.com/office/2006/documentManagement/types"/>
    <ds:schemaRef ds:uri="http://www.w3.org/XML/1998/namespace"/>
    <ds:schemaRef ds:uri="http://purl.org/dc/dcmitype/"/>
    <ds:schemaRef ds:uri="http://schemas.microsoft.com/office/2006/metadata/properties"/>
    <ds:schemaRef ds:uri="http://purl.org/dc/elements/1.1/"/>
    <ds:schemaRef ds:uri="http://purl.org/dc/terms/"/>
    <ds:schemaRef ds:uri="0582f55f-ef6d-40f9-b95c-d03bf9fced05"/>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5F1C1CF4-512C-4AFA-AB63-190613C326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82f55f-ef6d-40f9-b95c-d03bf9fced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043DDA-F201-4A72-A634-3D266FCA94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1241</TotalTime>
  <Words>4761</Words>
  <Application>Microsoft Office PowerPoint</Application>
  <PresentationFormat>Widescreen</PresentationFormat>
  <Paragraphs>403</Paragraphs>
  <Slides>46</Slides>
  <Notes>30</Notes>
  <HiddenSlides>0</HiddenSlides>
  <MMClips>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 Rounded MT Bold</vt:lpstr>
      <vt:lpstr>Calibri</vt:lpstr>
      <vt:lpstr>Candara</vt:lpstr>
      <vt:lpstr>Courier New</vt:lpstr>
      <vt:lpstr>Symbol</vt:lpstr>
      <vt:lpstr>Wingdings</vt:lpstr>
      <vt:lpstr>Waveform</vt:lpstr>
      <vt:lpstr>Puberty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Female reproductive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Penis Anatomy</vt:lpstr>
      <vt:lpstr>Erections</vt:lpstr>
      <vt:lpstr>Ejaculation</vt:lpstr>
      <vt:lpstr>Wet Dreams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and Readiness for Secondary School</dc:title>
  <dc:creator>MOODY, Kerry (HUMBER TEACHING NHS FOUNDATION TRUST)</dc:creator>
  <cp:lastModifiedBy>WALKER, Kirie (HUMBER TEACHING NHS FOUNDATION TRUST)</cp:lastModifiedBy>
  <cp:revision>65</cp:revision>
  <dcterms:created xsi:type="dcterms:W3CDTF">2021-10-04T09:18:40Z</dcterms:created>
  <dcterms:modified xsi:type="dcterms:W3CDTF">2024-01-18T16:53:56Z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0x01010068488C5E2F2F6E458DD298B516E9F334</vt:lpwstr>
  </property>
</Properties>
</file>