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7" r:id="rId2"/>
  </p:sldIdLst>
  <p:sldSz cx="6858000" cy="9144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75" autoAdjust="0"/>
    <p:restoredTop sz="94660"/>
  </p:normalViewPr>
  <p:slideViewPr>
    <p:cSldViewPr snapToGrid="0">
      <p:cViewPr>
        <p:scale>
          <a:sx n="61" d="100"/>
          <a:sy n="61" d="100"/>
        </p:scale>
        <p:origin x="-2064" y="-18"/>
      </p:cViewPr>
      <p:guideLst>
        <p:guide orient="horz" pos="2880"/>
        <p:guide pos="216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1496484"/>
            <a:ext cx="5829300" cy="3183467"/>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857250" y="4802717"/>
            <a:ext cx="5143500" cy="2207683"/>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34446A7C-30C4-450A-B100-EA9B476F5072}" type="datetimeFigureOut">
              <a:rPr lang="en-GB" smtClean="0"/>
              <a:t>28/04/2020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97E9450-E261-468F-80E9-2C591225FDBD}" type="slidenum">
              <a:rPr lang="en-GB" smtClean="0"/>
              <a:t>‹#›</a:t>
            </a:fld>
            <a:endParaRPr lang="en-GB"/>
          </a:p>
        </p:txBody>
      </p:sp>
    </p:spTree>
    <p:extLst>
      <p:ext uri="{BB962C8B-B14F-4D97-AF65-F5344CB8AC3E}">
        <p14:creationId xmlns:p14="http://schemas.microsoft.com/office/powerpoint/2010/main" val="39337210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4446A7C-30C4-450A-B100-EA9B476F5072}" type="datetimeFigureOut">
              <a:rPr lang="en-GB" smtClean="0"/>
              <a:t>28/04/2020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97E9450-E261-468F-80E9-2C591225FDBD}" type="slidenum">
              <a:rPr lang="en-GB" smtClean="0"/>
              <a:t>‹#›</a:t>
            </a:fld>
            <a:endParaRPr lang="en-GB"/>
          </a:p>
        </p:txBody>
      </p:sp>
    </p:spTree>
    <p:extLst>
      <p:ext uri="{BB962C8B-B14F-4D97-AF65-F5344CB8AC3E}">
        <p14:creationId xmlns:p14="http://schemas.microsoft.com/office/powerpoint/2010/main" val="13597705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486834"/>
            <a:ext cx="1478756" cy="7749117"/>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71488" y="486834"/>
            <a:ext cx="4350544" cy="77491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4446A7C-30C4-450A-B100-EA9B476F5072}" type="datetimeFigureOut">
              <a:rPr lang="en-GB" smtClean="0"/>
              <a:t>28/04/2020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97E9450-E261-468F-80E9-2C591225FDBD}" type="slidenum">
              <a:rPr lang="en-GB" smtClean="0"/>
              <a:t>‹#›</a:t>
            </a:fld>
            <a:endParaRPr lang="en-GB"/>
          </a:p>
        </p:txBody>
      </p:sp>
    </p:spTree>
    <p:extLst>
      <p:ext uri="{BB962C8B-B14F-4D97-AF65-F5344CB8AC3E}">
        <p14:creationId xmlns:p14="http://schemas.microsoft.com/office/powerpoint/2010/main" val="29080012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4446A7C-30C4-450A-B100-EA9B476F5072}" type="datetimeFigureOut">
              <a:rPr lang="en-GB" smtClean="0"/>
              <a:t>28/04/2020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97E9450-E261-468F-80E9-2C591225FDBD}" type="slidenum">
              <a:rPr lang="en-GB" smtClean="0"/>
              <a:t>‹#›</a:t>
            </a:fld>
            <a:endParaRPr lang="en-GB"/>
          </a:p>
        </p:txBody>
      </p:sp>
    </p:spTree>
    <p:extLst>
      <p:ext uri="{BB962C8B-B14F-4D97-AF65-F5344CB8AC3E}">
        <p14:creationId xmlns:p14="http://schemas.microsoft.com/office/powerpoint/2010/main" val="7826049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67916" y="2279653"/>
            <a:ext cx="5915025" cy="3803649"/>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467916" y="6119286"/>
            <a:ext cx="5915025" cy="2000249"/>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4446A7C-30C4-450A-B100-EA9B476F5072}" type="datetimeFigureOut">
              <a:rPr lang="en-GB" smtClean="0"/>
              <a:t>28/04/2020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97E9450-E261-468F-80E9-2C591225FDBD}" type="slidenum">
              <a:rPr lang="en-GB" smtClean="0"/>
              <a:t>‹#›</a:t>
            </a:fld>
            <a:endParaRPr lang="en-GB"/>
          </a:p>
        </p:txBody>
      </p:sp>
    </p:spTree>
    <p:extLst>
      <p:ext uri="{BB962C8B-B14F-4D97-AF65-F5344CB8AC3E}">
        <p14:creationId xmlns:p14="http://schemas.microsoft.com/office/powerpoint/2010/main" val="22739737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71488" y="2434167"/>
            <a:ext cx="2914650" cy="5801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471863" y="2434167"/>
            <a:ext cx="2914650" cy="5801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4446A7C-30C4-450A-B100-EA9B476F5072}" type="datetimeFigureOut">
              <a:rPr lang="en-GB" smtClean="0"/>
              <a:t>28/04/2020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797E9450-E261-468F-80E9-2C591225FDBD}" type="slidenum">
              <a:rPr lang="en-GB" smtClean="0"/>
              <a:t>‹#›</a:t>
            </a:fld>
            <a:endParaRPr lang="en-GB"/>
          </a:p>
        </p:txBody>
      </p:sp>
    </p:spTree>
    <p:extLst>
      <p:ext uri="{BB962C8B-B14F-4D97-AF65-F5344CB8AC3E}">
        <p14:creationId xmlns:p14="http://schemas.microsoft.com/office/powerpoint/2010/main" val="40149833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72381" y="486836"/>
            <a:ext cx="5915025" cy="1767417"/>
          </a:xfrm>
        </p:spPr>
        <p:txBody>
          <a:bodyPr/>
          <a:lstStyle/>
          <a:p>
            <a:r>
              <a:rPr lang="en-US"/>
              <a:t>Click to edit Master title style</a:t>
            </a:r>
            <a:endParaRPr lang="en-US" dirty="0"/>
          </a:p>
        </p:txBody>
      </p:sp>
      <p:sp>
        <p:nvSpPr>
          <p:cNvPr id="3" name="Text Placeholder 2"/>
          <p:cNvSpPr>
            <a:spLocks noGrp="1"/>
          </p:cNvSpPr>
          <p:nvPr>
            <p:ph type="body" idx="1"/>
          </p:nvPr>
        </p:nvSpPr>
        <p:spPr>
          <a:xfrm>
            <a:off x="472381" y="2241551"/>
            <a:ext cx="2901255" cy="1098549"/>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72381" y="3340100"/>
            <a:ext cx="2901255" cy="4912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471863" y="2241551"/>
            <a:ext cx="2915543" cy="1098549"/>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3471863" y="3340100"/>
            <a:ext cx="2915543" cy="4912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4446A7C-30C4-450A-B100-EA9B476F5072}" type="datetimeFigureOut">
              <a:rPr lang="en-GB" smtClean="0"/>
              <a:t>28/04/2020</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797E9450-E261-468F-80E9-2C591225FDBD}" type="slidenum">
              <a:rPr lang="en-GB" smtClean="0"/>
              <a:t>‹#›</a:t>
            </a:fld>
            <a:endParaRPr lang="en-GB"/>
          </a:p>
        </p:txBody>
      </p:sp>
    </p:spTree>
    <p:extLst>
      <p:ext uri="{BB962C8B-B14F-4D97-AF65-F5344CB8AC3E}">
        <p14:creationId xmlns:p14="http://schemas.microsoft.com/office/powerpoint/2010/main" val="18015410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34446A7C-30C4-450A-B100-EA9B476F5072}" type="datetimeFigureOut">
              <a:rPr lang="en-GB" smtClean="0"/>
              <a:t>28/04/2020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797E9450-E261-468F-80E9-2C591225FDBD}" type="slidenum">
              <a:rPr lang="en-GB" smtClean="0"/>
              <a:t>‹#›</a:t>
            </a:fld>
            <a:endParaRPr lang="en-GB"/>
          </a:p>
        </p:txBody>
      </p:sp>
    </p:spTree>
    <p:extLst>
      <p:ext uri="{BB962C8B-B14F-4D97-AF65-F5344CB8AC3E}">
        <p14:creationId xmlns:p14="http://schemas.microsoft.com/office/powerpoint/2010/main" val="13791881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4446A7C-30C4-450A-B100-EA9B476F5072}" type="datetimeFigureOut">
              <a:rPr lang="en-GB" smtClean="0"/>
              <a:t>28/04/2020</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797E9450-E261-468F-80E9-2C591225FDBD}" type="slidenum">
              <a:rPr lang="en-GB" smtClean="0"/>
              <a:t>‹#›</a:t>
            </a:fld>
            <a:endParaRPr lang="en-GB"/>
          </a:p>
        </p:txBody>
      </p:sp>
    </p:spTree>
    <p:extLst>
      <p:ext uri="{BB962C8B-B14F-4D97-AF65-F5344CB8AC3E}">
        <p14:creationId xmlns:p14="http://schemas.microsoft.com/office/powerpoint/2010/main" val="226584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09600"/>
            <a:ext cx="2211884" cy="213360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2915543" y="1316569"/>
            <a:ext cx="3471863" cy="6498167"/>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72381" y="2743200"/>
            <a:ext cx="2211884" cy="508211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34446A7C-30C4-450A-B100-EA9B476F5072}" type="datetimeFigureOut">
              <a:rPr lang="en-GB" smtClean="0"/>
              <a:t>28/04/2020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797E9450-E261-468F-80E9-2C591225FDBD}" type="slidenum">
              <a:rPr lang="en-GB" smtClean="0"/>
              <a:t>‹#›</a:t>
            </a:fld>
            <a:endParaRPr lang="en-GB"/>
          </a:p>
        </p:txBody>
      </p:sp>
    </p:spTree>
    <p:extLst>
      <p:ext uri="{BB962C8B-B14F-4D97-AF65-F5344CB8AC3E}">
        <p14:creationId xmlns:p14="http://schemas.microsoft.com/office/powerpoint/2010/main" val="30902912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09600"/>
            <a:ext cx="2211884" cy="213360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2915543" y="1316569"/>
            <a:ext cx="3471863" cy="6498167"/>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472381" y="2743200"/>
            <a:ext cx="2211884" cy="508211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34446A7C-30C4-450A-B100-EA9B476F5072}" type="datetimeFigureOut">
              <a:rPr lang="en-GB" smtClean="0"/>
              <a:t>28/04/2020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797E9450-E261-468F-80E9-2C591225FDBD}" type="slidenum">
              <a:rPr lang="en-GB" smtClean="0"/>
              <a:t>‹#›</a:t>
            </a:fld>
            <a:endParaRPr lang="en-GB"/>
          </a:p>
        </p:txBody>
      </p:sp>
    </p:spTree>
    <p:extLst>
      <p:ext uri="{BB962C8B-B14F-4D97-AF65-F5344CB8AC3E}">
        <p14:creationId xmlns:p14="http://schemas.microsoft.com/office/powerpoint/2010/main" val="10290453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8" y="486836"/>
            <a:ext cx="5915025" cy="1767417"/>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71488" y="2434167"/>
            <a:ext cx="5915025" cy="580178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71488" y="8475136"/>
            <a:ext cx="1543050" cy="486833"/>
          </a:xfrm>
          <a:prstGeom prst="rect">
            <a:avLst/>
          </a:prstGeom>
        </p:spPr>
        <p:txBody>
          <a:bodyPr vert="horz" lIns="91440" tIns="45720" rIns="91440" bIns="45720" rtlCol="0" anchor="ctr"/>
          <a:lstStyle>
            <a:lvl1pPr algn="l">
              <a:defRPr sz="900">
                <a:solidFill>
                  <a:schemeClr val="tx1">
                    <a:tint val="75000"/>
                  </a:schemeClr>
                </a:solidFill>
              </a:defRPr>
            </a:lvl1pPr>
          </a:lstStyle>
          <a:p>
            <a:fld id="{34446A7C-30C4-450A-B100-EA9B476F5072}" type="datetimeFigureOut">
              <a:rPr lang="en-GB" smtClean="0"/>
              <a:t>28/04/2020</a:t>
            </a:fld>
            <a:endParaRPr lang="en-GB"/>
          </a:p>
        </p:txBody>
      </p:sp>
      <p:sp>
        <p:nvSpPr>
          <p:cNvPr id="5" name="Footer Placeholder 4"/>
          <p:cNvSpPr>
            <a:spLocks noGrp="1"/>
          </p:cNvSpPr>
          <p:nvPr>
            <p:ph type="ftr" sz="quarter" idx="3"/>
          </p:nvPr>
        </p:nvSpPr>
        <p:spPr>
          <a:xfrm>
            <a:off x="2271713" y="8475136"/>
            <a:ext cx="2314575" cy="486833"/>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4843463" y="8475136"/>
            <a:ext cx="1543050" cy="486833"/>
          </a:xfrm>
          <a:prstGeom prst="rect">
            <a:avLst/>
          </a:prstGeom>
        </p:spPr>
        <p:txBody>
          <a:bodyPr vert="horz" lIns="91440" tIns="45720" rIns="91440" bIns="45720" rtlCol="0" anchor="ctr"/>
          <a:lstStyle>
            <a:lvl1pPr algn="r">
              <a:defRPr sz="900">
                <a:solidFill>
                  <a:schemeClr val="tx1">
                    <a:tint val="75000"/>
                  </a:schemeClr>
                </a:solidFill>
              </a:defRPr>
            </a:lvl1pPr>
          </a:lstStyle>
          <a:p>
            <a:fld id="{797E9450-E261-468F-80E9-2C591225FDBD}" type="slidenum">
              <a:rPr lang="en-GB" smtClean="0"/>
              <a:t>‹#›</a:t>
            </a:fld>
            <a:endParaRPr lang="en-GB"/>
          </a:p>
        </p:txBody>
      </p:sp>
    </p:spTree>
    <p:extLst>
      <p:ext uri="{BB962C8B-B14F-4D97-AF65-F5344CB8AC3E}">
        <p14:creationId xmlns:p14="http://schemas.microsoft.com/office/powerpoint/2010/main" val="27636429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69000" r="-69000"/>
          </a:stretch>
        </a:blipFill>
        <a:effectLst/>
      </p:bgPr>
    </p:bg>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xmlns="" id="{69E61277-BEA4-4556-9667-43351C0D1029}"/>
              </a:ext>
            </a:extLst>
          </p:cNvPr>
          <p:cNvSpPr/>
          <p:nvPr/>
        </p:nvSpPr>
        <p:spPr>
          <a:xfrm>
            <a:off x="149418" y="295433"/>
            <a:ext cx="6552007" cy="8660677"/>
          </a:xfrm>
          <a:prstGeom prst="roundRect">
            <a:avLst>
              <a:gd name="adj" fmla="val 4735"/>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Rectangle: Rounded Corners 4">
            <a:extLst>
              <a:ext uri="{FF2B5EF4-FFF2-40B4-BE49-F238E27FC236}">
                <a16:creationId xmlns:a16="http://schemas.microsoft.com/office/drawing/2014/main" xmlns="" id="{8E5CC74E-4672-4BF4-B00F-0E5EF4432868}"/>
              </a:ext>
            </a:extLst>
          </p:cNvPr>
          <p:cNvSpPr/>
          <p:nvPr/>
        </p:nvSpPr>
        <p:spPr>
          <a:xfrm>
            <a:off x="-143691" y="-63788"/>
            <a:ext cx="5855559" cy="914400"/>
          </a:xfrm>
          <a:prstGeom prst="roundRect">
            <a:avLst>
              <a:gd name="adj" fmla="val 38585"/>
            </a:avLst>
          </a:prstGeom>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2700000" scaled="1"/>
            <a:tileRect/>
          </a:gra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xmlns="" id="{340F8B0D-DE50-4E77-A8FA-727189C62CA3}"/>
              </a:ext>
            </a:extLst>
          </p:cNvPr>
          <p:cNvSpPr txBox="1"/>
          <p:nvPr/>
        </p:nvSpPr>
        <p:spPr>
          <a:xfrm>
            <a:off x="-2355073" y="101024"/>
            <a:ext cx="10228217" cy="584775"/>
          </a:xfrm>
          <a:prstGeom prst="rect">
            <a:avLst/>
          </a:prstGeom>
          <a:noFill/>
        </p:spPr>
        <p:txBody>
          <a:bodyPr wrap="square" rtlCol="0">
            <a:spAutoFit/>
          </a:bodyPr>
          <a:lstStyle/>
          <a:p>
            <a:pPr lvl="0" algn="ctr" defTabSz="914400">
              <a:defRPr/>
            </a:pPr>
            <a:r>
              <a:rPr lang="en-GB" sz="3200" b="1" dirty="0">
                <a:solidFill>
                  <a:prstClr val="black"/>
                </a:solidFill>
                <a:latin typeface="Comic Sans MS" panose="030F0702030302020204" pitchFamily="66" charset="0"/>
              </a:rPr>
              <a:t>STEM: Beat the Flood</a:t>
            </a:r>
            <a:endParaRPr kumimoji="0" lang="en-GB" sz="3200" b="1" i="0" u="none" strike="noStrike" kern="1200" cap="none" spc="0" normalizeH="0" baseline="0" noProof="0" dirty="0">
              <a:ln>
                <a:noFill/>
              </a:ln>
              <a:solidFill>
                <a:prstClr val="black"/>
              </a:solidFill>
              <a:effectLst/>
              <a:uLnTx/>
              <a:uFillTx/>
              <a:latin typeface="Comic Sans MS" panose="030F0702030302020204" pitchFamily="66" charset="0"/>
              <a:ea typeface="+mn-ea"/>
              <a:cs typeface="+mn-cs"/>
            </a:endParaRPr>
          </a:p>
        </p:txBody>
      </p:sp>
      <p:sp>
        <p:nvSpPr>
          <p:cNvPr id="7" name="TextBox 6">
            <a:extLst>
              <a:ext uri="{FF2B5EF4-FFF2-40B4-BE49-F238E27FC236}">
                <a16:creationId xmlns:a16="http://schemas.microsoft.com/office/drawing/2014/main" xmlns="" id="{22BE496E-D93D-4BED-87ED-B04996870720}"/>
              </a:ext>
            </a:extLst>
          </p:cNvPr>
          <p:cNvSpPr txBox="1"/>
          <p:nvPr/>
        </p:nvSpPr>
        <p:spPr>
          <a:xfrm>
            <a:off x="3569432" y="3970485"/>
            <a:ext cx="2922217" cy="1169551"/>
          </a:xfrm>
          <a:prstGeom prst="rect">
            <a:avLst/>
          </a:prstGeom>
          <a:solidFill>
            <a:schemeClr val="bg1"/>
          </a:solidFill>
          <a:ln w="38100">
            <a:solidFill>
              <a:srgbClr val="7030A0"/>
            </a:solidFill>
            <a:prstDash val="lgDash"/>
          </a:ln>
        </p:spPr>
        <p:txBody>
          <a:bodyPr wrap="square" rtlCol="0">
            <a:spAutoFit/>
          </a:bodyPr>
          <a:lstStyle/>
          <a:p>
            <a:pPr lvl="0" algn="just"/>
            <a:r>
              <a:rPr lang="en-US" sz="1400" dirty="0">
                <a:solidFill>
                  <a:prstClr val="black"/>
                </a:solidFill>
              </a:rPr>
              <a:t>Design a home for your community on a low lying Island able to withstand the effects of flooding, and make a model of your design so you can test it.</a:t>
            </a:r>
          </a:p>
        </p:txBody>
      </p:sp>
      <p:sp>
        <p:nvSpPr>
          <p:cNvPr id="17" name="Rectangle 16">
            <a:extLst>
              <a:ext uri="{FF2B5EF4-FFF2-40B4-BE49-F238E27FC236}">
                <a16:creationId xmlns:a16="http://schemas.microsoft.com/office/drawing/2014/main" xmlns="" id="{086B9BF1-8162-4AE1-A5DB-B364D02151DD}"/>
              </a:ext>
            </a:extLst>
          </p:cNvPr>
          <p:cNvSpPr/>
          <p:nvPr/>
        </p:nvSpPr>
        <p:spPr>
          <a:xfrm>
            <a:off x="293429" y="1471095"/>
            <a:ext cx="3131992" cy="1919308"/>
          </a:xfrm>
          <a:prstGeom prst="rect">
            <a:avLst/>
          </a:prstGeom>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2700000" scaled="1"/>
            <a:tileRect/>
          </a:gradFill>
          <a:ln w="28575">
            <a:solidFill>
              <a:srgbClr val="FF0000"/>
            </a:solidFill>
          </a:ln>
        </p:spPr>
        <p:txBody>
          <a:bodyPr wrap="square">
            <a:spAutoFit/>
          </a:bodyPr>
          <a:lstStyle/>
          <a:p>
            <a:pPr lvl="0" algn="just">
              <a:lnSpc>
                <a:spcPct val="115000"/>
              </a:lnSpc>
              <a:spcAft>
                <a:spcPts val="1000"/>
              </a:spcAft>
            </a:pPr>
            <a:r>
              <a:rPr lang="en-US" sz="1300" b="1" dirty="0">
                <a:solidFill>
                  <a:prstClr val="black"/>
                </a:solidFill>
                <a:ea typeface="Calibri" panose="020F0502020204030204" pitchFamily="34" charset="0"/>
                <a:cs typeface="Times New Roman" panose="02020603050405020304" pitchFamily="18" charset="0"/>
              </a:rPr>
              <a:t>Floating houses are permanently in the water, while amphibious houses are situated above the water and are designed to float when the water levels rise.  If the water level rises, they can move upwards and float. The fastenings to the mooring posts limit the motion caused by the water.</a:t>
            </a:r>
            <a:r>
              <a:rPr lang="en-US" sz="1300" dirty="0">
                <a:solidFill>
                  <a:prstClr val="black"/>
                </a:solidFill>
                <a:ea typeface="Calibri" panose="020F0502020204030204" pitchFamily="34" charset="0"/>
                <a:cs typeface="Times New Roman" panose="02020603050405020304" pitchFamily="18" charset="0"/>
              </a:rPr>
              <a:t>.</a:t>
            </a:r>
            <a:endParaRPr kumimoji="0" lang="en-GB" sz="1300" i="0" u="none" strike="noStrike" kern="1200" cap="none" spc="0" normalizeH="0" baseline="0" noProof="0" dirty="0">
              <a:ln>
                <a:noFill/>
              </a:ln>
              <a:solidFill>
                <a:prstClr val="black"/>
              </a:solidFill>
              <a:effectLst/>
              <a:uLnTx/>
              <a:uFillTx/>
              <a:latin typeface="Calibri" panose="020F0502020204030204"/>
              <a:ea typeface="Calibri" panose="020F0502020204030204" pitchFamily="34" charset="0"/>
              <a:cs typeface="Times New Roman" panose="02020603050405020304" pitchFamily="18" charset="0"/>
            </a:endParaRPr>
          </a:p>
        </p:txBody>
      </p:sp>
      <p:sp>
        <p:nvSpPr>
          <p:cNvPr id="18" name="TextBox 17">
            <a:extLst>
              <a:ext uri="{FF2B5EF4-FFF2-40B4-BE49-F238E27FC236}">
                <a16:creationId xmlns:a16="http://schemas.microsoft.com/office/drawing/2014/main" xmlns="" id="{0F5A5706-64FE-4D53-9AF5-BE51CD2C1E8D}"/>
              </a:ext>
            </a:extLst>
          </p:cNvPr>
          <p:cNvSpPr txBox="1"/>
          <p:nvPr/>
        </p:nvSpPr>
        <p:spPr>
          <a:xfrm>
            <a:off x="3569432" y="3499415"/>
            <a:ext cx="2922217" cy="400110"/>
          </a:xfrm>
          <a:prstGeom prst="rect">
            <a:avLst/>
          </a:prstGeom>
          <a:gradFill flip="none" rotWithShape="1">
            <a:gsLst>
              <a:gs pos="0">
                <a:schemeClr val="accent2">
                  <a:tint val="66000"/>
                  <a:satMod val="160000"/>
                </a:schemeClr>
              </a:gs>
              <a:gs pos="50000">
                <a:schemeClr val="accent2">
                  <a:tint val="44500"/>
                  <a:satMod val="160000"/>
                </a:schemeClr>
              </a:gs>
              <a:gs pos="100000">
                <a:schemeClr val="accent2">
                  <a:tint val="23500"/>
                  <a:satMod val="160000"/>
                </a:schemeClr>
              </a:gs>
            </a:gsLst>
            <a:lin ang="2700000" scaled="1"/>
            <a:tileRect/>
          </a:gradFill>
          <a:ln w="38100">
            <a:solidFill>
              <a:srgbClr val="FF0000"/>
            </a:solidFill>
          </a:ln>
        </p:spPr>
        <p:txBody>
          <a:bodyPr wrap="square" rtlCol="0">
            <a:spAutoFit/>
          </a:bodyPr>
          <a:lstStyle/>
          <a:p>
            <a:pPr algn="ctr"/>
            <a:r>
              <a:rPr lang="en-GB" sz="2000" b="1" dirty="0"/>
              <a:t>Your Challenge!</a:t>
            </a:r>
          </a:p>
        </p:txBody>
      </p:sp>
      <p:sp>
        <p:nvSpPr>
          <p:cNvPr id="19" name="TextBox 18">
            <a:extLst>
              <a:ext uri="{FF2B5EF4-FFF2-40B4-BE49-F238E27FC236}">
                <a16:creationId xmlns:a16="http://schemas.microsoft.com/office/drawing/2014/main" xmlns="" id="{43B7A050-A87C-4F3C-BD1C-4F0C6240E313}"/>
              </a:ext>
            </a:extLst>
          </p:cNvPr>
          <p:cNvSpPr txBox="1"/>
          <p:nvPr/>
        </p:nvSpPr>
        <p:spPr>
          <a:xfrm>
            <a:off x="316419" y="6143290"/>
            <a:ext cx="3109002" cy="400110"/>
          </a:xfrm>
          <a:prstGeom prst="rect">
            <a:avLst/>
          </a:prstGeom>
          <a:gradFill flip="none" rotWithShape="1">
            <a:gsLst>
              <a:gs pos="0">
                <a:schemeClr val="accent2">
                  <a:tint val="66000"/>
                  <a:satMod val="160000"/>
                </a:schemeClr>
              </a:gs>
              <a:gs pos="50000">
                <a:schemeClr val="accent2">
                  <a:tint val="44500"/>
                  <a:satMod val="160000"/>
                </a:schemeClr>
              </a:gs>
              <a:gs pos="100000">
                <a:schemeClr val="accent2">
                  <a:tint val="23500"/>
                  <a:satMod val="160000"/>
                </a:schemeClr>
              </a:gs>
            </a:gsLst>
            <a:lin ang="2700000" scaled="1"/>
            <a:tileRect/>
          </a:gradFill>
          <a:ln w="38100">
            <a:solidFill>
              <a:srgbClr val="FF0000"/>
            </a:solidFill>
          </a:ln>
        </p:spPr>
        <p:txBody>
          <a:bodyPr wrap="square" rtlCol="0">
            <a:spAutoFit/>
          </a:bodyPr>
          <a:lstStyle/>
          <a:p>
            <a:pPr algn="ctr"/>
            <a:r>
              <a:rPr lang="en-GB" sz="2000" b="1" dirty="0"/>
              <a:t>Things to think about</a:t>
            </a:r>
          </a:p>
        </p:txBody>
      </p:sp>
      <p:sp>
        <p:nvSpPr>
          <p:cNvPr id="20" name="TextBox 19">
            <a:extLst>
              <a:ext uri="{FF2B5EF4-FFF2-40B4-BE49-F238E27FC236}">
                <a16:creationId xmlns:a16="http://schemas.microsoft.com/office/drawing/2014/main" xmlns="" id="{718EDE17-36A2-4A37-B6AF-43A589F3AF2D}"/>
              </a:ext>
            </a:extLst>
          </p:cNvPr>
          <p:cNvSpPr txBox="1"/>
          <p:nvPr/>
        </p:nvSpPr>
        <p:spPr>
          <a:xfrm>
            <a:off x="310531" y="6615534"/>
            <a:ext cx="3109002" cy="2246769"/>
          </a:xfrm>
          <a:prstGeom prst="rect">
            <a:avLst/>
          </a:prstGeom>
          <a:solidFill>
            <a:schemeClr val="bg1"/>
          </a:solidFill>
          <a:ln w="38100">
            <a:solidFill>
              <a:srgbClr val="7030A0"/>
            </a:solidFill>
            <a:prstDash val="lgDash"/>
          </a:ln>
        </p:spPr>
        <p:txBody>
          <a:bodyPr wrap="square" rtlCol="0">
            <a:spAutoFit/>
          </a:bodyPr>
          <a:lstStyle/>
          <a:p>
            <a:pPr marL="285750" lvl="0" indent="-285750" algn="just">
              <a:buFont typeface="Arial" panose="020B0604020202020204" pitchFamily="34" charset="0"/>
              <a:buChar char="•"/>
            </a:pPr>
            <a:r>
              <a:rPr lang="en-US" sz="1400" dirty="0"/>
              <a:t>How will you make your house float?</a:t>
            </a:r>
          </a:p>
          <a:p>
            <a:pPr marL="285750" lvl="0" indent="-285750" algn="just">
              <a:buFont typeface="Arial" panose="020B0604020202020204" pitchFamily="34" charset="0"/>
              <a:buChar char="•"/>
            </a:pPr>
            <a:r>
              <a:rPr lang="en-US" sz="1400" dirty="0"/>
              <a:t>How will you cut down on the wight of the house?</a:t>
            </a:r>
          </a:p>
          <a:p>
            <a:pPr marL="285750" lvl="0" indent="-285750" algn="just">
              <a:buFont typeface="Arial" panose="020B0604020202020204" pitchFamily="34" charset="0"/>
              <a:buChar char="•"/>
            </a:pPr>
            <a:r>
              <a:rPr lang="en-US" sz="1400" dirty="0"/>
              <a:t>How are you going to provide your house with electricity?</a:t>
            </a:r>
          </a:p>
          <a:p>
            <a:pPr marL="285750" lvl="0" indent="-285750" algn="just">
              <a:buFont typeface="Arial" panose="020B0604020202020204" pitchFamily="34" charset="0"/>
              <a:buChar char="•"/>
            </a:pPr>
            <a:r>
              <a:rPr lang="en-US" sz="1400" dirty="0"/>
              <a:t>How are you going to make sure your house doesn’t float off?</a:t>
            </a:r>
          </a:p>
          <a:p>
            <a:pPr marL="285750" lvl="0" indent="-285750" algn="just">
              <a:buFont typeface="Arial" panose="020B0604020202020204" pitchFamily="34" charset="0"/>
              <a:buChar char="•"/>
            </a:pPr>
            <a:r>
              <a:rPr lang="en-US" sz="1400" dirty="0"/>
              <a:t>How will you provide your house with clean water?</a:t>
            </a:r>
          </a:p>
        </p:txBody>
      </p:sp>
      <p:sp>
        <p:nvSpPr>
          <p:cNvPr id="21" name="TextBox 20">
            <a:extLst>
              <a:ext uri="{FF2B5EF4-FFF2-40B4-BE49-F238E27FC236}">
                <a16:creationId xmlns:a16="http://schemas.microsoft.com/office/drawing/2014/main" xmlns="" id="{253E7D3F-EF98-4FEB-8A25-A0D8BD686DCE}"/>
              </a:ext>
            </a:extLst>
          </p:cNvPr>
          <p:cNvSpPr txBox="1"/>
          <p:nvPr/>
        </p:nvSpPr>
        <p:spPr>
          <a:xfrm>
            <a:off x="3569431" y="5210996"/>
            <a:ext cx="2922217" cy="307777"/>
          </a:xfrm>
          <a:prstGeom prst="rect">
            <a:avLst/>
          </a:prstGeom>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lin ang="2700000" scaled="1"/>
            <a:tileRect/>
          </a:gradFill>
          <a:ln w="38100">
            <a:solidFill>
              <a:srgbClr val="7030A0"/>
            </a:solidFill>
          </a:ln>
        </p:spPr>
        <p:txBody>
          <a:bodyPr wrap="square" rtlCol="0">
            <a:spAutoFit/>
          </a:bodyPr>
          <a:lstStyle/>
          <a:p>
            <a:pPr lvl="0" algn="just">
              <a:defRPr/>
            </a:pPr>
            <a:r>
              <a:rPr kumimoji="0" lang="en-US" sz="1400" b="1" i="0" u="none" strike="noStrike" kern="1200" cap="none" spc="0" normalizeH="0" baseline="0" noProof="0" dirty="0">
                <a:ln>
                  <a:noFill/>
                </a:ln>
                <a:solidFill>
                  <a:prstClr val="black"/>
                </a:solidFill>
                <a:effectLst/>
                <a:uLnTx/>
                <a:uFillTx/>
                <a:latin typeface="Calibri" panose="020F0502020204030204"/>
                <a:ea typeface="+mn-ea"/>
                <a:cs typeface="+mn-cs"/>
              </a:rPr>
              <a:t>Reflection Questions</a:t>
            </a:r>
            <a:endParaRPr kumimoji="0" lang="en-GB" sz="14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xmlns="" id="{47A6FF48-79E7-4C59-85C4-2F3DE4C68956}"/>
              </a:ext>
            </a:extLst>
          </p:cNvPr>
          <p:cNvSpPr txBox="1"/>
          <p:nvPr/>
        </p:nvSpPr>
        <p:spPr>
          <a:xfrm>
            <a:off x="293430" y="984291"/>
            <a:ext cx="3131992" cy="400110"/>
          </a:xfrm>
          <a:prstGeom prst="rect">
            <a:avLst/>
          </a:prstGeom>
          <a:gradFill flip="none" rotWithShape="1">
            <a:gsLst>
              <a:gs pos="0">
                <a:schemeClr val="accent2">
                  <a:tint val="66000"/>
                  <a:satMod val="160000"/>
                </a:schemeClr>
              </a:gs>
              <a:gs pos="50000">
                <a:schemeClr val="accent2">
                  <a:tint val="44500"/>
                  <a:satMod val="160000"/>
                </a:schemeClr>
              </a:gs>
              <a:gs pos="100000">
                <a:schemeClr val="accent2">
                  <a:tint val="23500"/>
                  <a:satMod val="160000"/>
                </a:schemeClr>
              </a:gs>
            </a:gsLst>
            <a:lin ang="2700000" scaled="1"/>
            <a:tileRect/>
          </a:gradFill>
          <a:ln w="38100">
            <a:solidFill>
              <a:srgbClr val="FF0000"/>
            </a:solidFill>
          </a:ln>
        </p:spPr>
        <p:txBody>
          <a:bodyPr wrap="square" rtlCol="0">
            <a:spAutoFit/>
          </a:bodyPr>
          <a:lstStyle/>
          <a:p>
            <a:pPr algn="ctr"/>
            <a:r>
              <a:rPr lang="en-GB" sz="2000" b="1" dirty="0"/>
              <a:t>Introduction</a:t>
            </a:r>
          </a:p>
        </p:txBody>
      </p:sp>
      <p:pic>
        <p:nvPicPr>
          <p:cNvPr id="1026" name="Picture 2" descr="How to Control That Flooding - Grab Some Towels! | Stem projects ...">
            <a:extLst>
              <a:ext uri="{FF2B5EF4-FFF2-40B4-BE49-F238E27FC236}">
                <a16:creationId xmlns:a16="http://schemas.microsoft.com/office/drawing/2014/main" xmlns="" id="{A561152B-0086-4A64-A1FE-FBC0E1C0462D}"/>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56380"/>
          <a:stretch/>
        </p:blipFill>
        <p:spPr bwMode="auto">
          <a:xfrm>
            <a:off x="316419" y="3514204"/>
            <a:ext cx="3131992" cy="2505285"/>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a:extLst>
              <a:ext uri="{FF2B5EF4-FFF2-40B4-BE49-F238E27FC236}">
                <a16:creationId xmlns:a16="http://schemas.microsoft.com/office/drawing/2014/main" xmlns="" id="{0DA0990F-CE28-4F4D-8964-68038FAED88E}"/>
              </a:ext>
            </a:extLst>
          </p:cNvPr>
          <p:cNvPicPr>
            <a:picLocks noChangeAspect="1"/>
          </p:cNvPicPr>
          <p:nvPr/>
        </p:nvPicPr>
        <p:blipFill>
          <a:blip r:embed="rId4"/>
          <a:stretch>
            <a:fillRect/>
          </a:stretch>
        </p:blipFill>
        <p:spPr>
          <a:xfrm>
            <a:off x="3569432" y="1393886"/>
            <a:ext cx="2922217" cy="1962365"/>
          </a:xfrm>
          <a:prstGeom prst="rect">
            <a:avLst/>
          </a:prstGeom>
        </p:spPr>
      </p:pic>
      <p:sp>
        <p:nvSpPr>
          <p:cNvPr id="24" name="TextBox 23">
            <a:extLst>
              <a:ext uri="{FF2B5EF4-FFF2-40B4-BE49-F238E27FC236}">
                <a16:creationId xmlns:a16="http://schemas.microsoft.com/office/drawing/2014/main" xmlns="" id="{6F1EB4C8-1A84-45A4-B001-CBDAE6FA5A15}"/>
              </a:ext>
            </a:extLst>
          </p:cNvPr>
          <p:cNvSpPr txBox="1"/>
          <p:nvPr/>
        </p:nvSpPr>
        <p:spPr>
          <a:xfrm>
            <a:off x="3540627" y="5660663"/>
            <a:ext cx="2951021" cy="286660"/>
          </a:xfrm>
          <a:prstGeom prst="rect">
            <a:avLst/>
          </a:prstGeom>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2700000" scaled="1"/>
            <a:tileRect/>
          </a:gradFill>
          <a:ln w="38100">
            <a:solidFill>
              <a:srgbClr val="FF0000"/>
            </a:solidFill>
          </a:ln>
        </p:spPr>
        <p:txBody>
          <a:bodyPr wrap="square" rtlCol="0">
            <a:spAutoFit/>
          </a:bodyPr>
          <a:lstStyle/>
          <a:p>
            <a:pPr lvl="0" algn="just">
              <a:defRPr/>
            </a:pPr>
            <a:r>
              <a:rPr lang="en-US" sz="1200" b="1" dirty="0"/>
              <a:t>What should I do first?</a:t>
            </a:r>
            <a:endParaRPr kumimoji="0" lang="en-GB" sz="12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5" name="TextBox 24">
            <a:extLst>
              <a:ext uri="{FF2B5EF4-FFF2-40B4-BE49-F238E27FC236}">
                <a16:creationId xmlns:a16="http://schemas.microsoft.com/office/drawing/2014/main" xmlns="" id="{B64152C2-4B86-479C-AB0F-B5C49B64BB5C}"/>
              </a:ext>
            </a:extLst>
          </p:cNvPr>
          <p:cNvSpPr txBox="1"/>
          <p:nvPr/>
        </p:nvSpPr>
        <p:spPr>
          <a:xfrm>
            <a:off x="3540627" y="6053082"/>
            <a:ext cx="2951021" cy="287986"/>
          </a:xfrm>
          <a:prstGeom prst="rect">
            <a:avLst/>
          </a:prstGeom>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2700000" scaled="1"/>
            <a:tileRect/>
          </a:gradFill>
          <a:ln w="38100">
            <a:solidFill>
              <a:srgbClr val="FF0000"/>
            </a:solidFill>
          </a:ln>
        </p:spPr>
        <p:txBody>
          <a:bodyPr wrap="square" rtlCol="0">
            <a:spAutoFit/>
          </a:bodyPr>
          <a:lstStyle/>
          <a:p>
            <a:pPr lvl="0" algn="just">
              <a:defRPr/>
            </a:pPr>
            <a:r>
              <a:rPr lang="en-GB" sz="1200" b="1" dirty="0">
                <a:solidFill>
                  <a:prstClr val="black"/>
                </a:solidFill>
              </a:rPr>
              <a:t>Is something confusing me?</a:t>
            </a:r>
            <a:endParaRPr kumimoji="0" lang="en-GB" sz="12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6" name="TextBox 25">
            <a:extLst>
              <a:ext uri="{FF2B5EF4-FFF2-40B4-BE49-F238E27FC236}">
                <a16:creationId xmlns:a16="http://schemas.microsoft.com/office/drawing/2014/main" xmlns="" id="{CCB9BB82-7E2F-4A12-99B8-18C9C6494E6E}"/>
              </a:ext>
            </a:extLst>
          </p:cNvPr>
          <p:cNvSpPr txBox="1"/>
          <p:nvPr/>
        </p:nvSpPr>
        <p:spPr>
          <a:xfrm>
            <a:off x="3540627" y="6432882"/>
            <a:ext cx="2951021" cy="276999"/>
          </a:xfrm>
          <a:prstGeom prst="rect">
            <a:avLst/>
          </a:prstGeom>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2700000" scaled="1"/>
            <a:tileRect/>
          </a:gradFill>
          <a:ln w="38100">
            <a:solidFill>
              <a:srgbClr val="FF0000"/>
            </a:solidFill>
          </a:ln>
        </p:spPr>
        <p:txBody>
          <a:bodyPr wrap="square" rtlCol="0">
            <a:spAutoFit/>
          </a:bodyPr>
          <a:lstStyle/>
          <a:p>
            <a:pPr lvl="0" algn="just">
              <a:defRPr/>
            </a:pPr>
            <a:r>
              <a:rPr lang="en-US" sz="1200" b="1" dirty="0"/>
              <a:t>Could I explain this to someone else?</a:t>
            </a:r>
            <a:endParaRPr kumimoji="0" lang="en-GB" sz="12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xmlns="" id="{37FB4EB3-131D-4527-B8E9-0E44FED02A5D}"/>
              </a:ext>
            </a:extLst>
          </p:cNvPr>
          <p:cNvSpPr txBox="1"/>
          <p:nvPr/>
        </p:nvSpPr>
        <p:spPr>
          <a:xfrm>
            <a:off x="3540627" y="7195440"/>
            <a:ext cx="2951021" cy="287986"/>
          </a:xfrm>
          <a:prstGeom prst="rect">
            <a:avLst/>
          </a:prstGeom>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2700000" scaled="1"/>
            <a:tileRect/>
          </a:gradFill>
          <a:ln w="38100">
            <a:solidFill>
              <a:srgbClr val="FF0000"/>
            </a:solidFill>
          </a:ln>
        </p:spPr>
        <p:txBody>
          <a:bodyPr wrap="square" rtlCol="0">
            <a:spAutoFit/>
          </a:bodyPr>
          <a:lstStyle/>
          <a:p>
            <a:pPr lvl="0" algn="just">
              <a:defRPr/>
            </a:pPr>
            <a:r>
              <a:rPr lang="en-US" sz="1200" b="1" dirty="0"/>
              <a:t>How can I do it better?</a:t>
            </a:r>
            <a:endParaRPr kumimoji="0" lang="en-GB" sz="12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8" name="TextBox 27">
            <a:extLst>
              <a:ext uri="{FF2B5EF4-FFF2-40B4-BE49-F238E27FC236}">
                <a16:creationId xmlns:a16="http://schemas.microsoft.com/office/drawing/2014/main" xmlns="" id="{8CB3A53E-C8A6-4E42-9BF0-E9DC8479F014}"/>
              </a:ext>
            </a:extLst>
          </p:cNvPr>
          <p:cNvSpPr txBox="1"/>
          <p:nvPr/>
        </p:nvSpPr>
        <p:spPr>
          <a:xfrm>
            <a:off x="3556186" y="6801695"/>
            <a:ext cx="2951021" cy="287986"/>
          </a:xfrm>
          <a:prstGeom prst="rect">
            <a:avLst/>
          </a:prstGeom>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2700000" scaled="1"/>
            <a:tileRect/>
          </a:gradFill>
          <a:ln w="38100">
            <a:solidFill>
              <a:srgbClr val="FF0000"/>
            </a:solidFill>
          </a:ln>
        </p:spPr>
        <p:txBody>
          <a:bodyPr wrap="square" rtlCol="0">
            <a:spAutoFit/>
          </a:bodyPr>
          <a:lstStyle/>
          <a:p>
            <a:pPr lvl="0" algn="just">
              <a:defRPr/>
            </a:pPr>
            <a:r>
              <a:rPr lang="en-US" sz="1200" b="1" dirty="0"/>
              <a:t>Where can I look for help?</a:t>
            </a:r>
            <a:endParaRPr kumimoji="0" lang="en-GB" sz="12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9" name="TextBox 28">
            <a:extLst>
              <a:ext uri="{FF2B5EF4-FFF2-40B4-BE49-F238E27FC236}">
                <a16:creationId xmlns:a16="http://schemas.microsoft.com/office/drawing/2014/main" xmlns="" id="{C203E489-FBFB-495F-ACC6-1CC1D81C3D3E}"/>
              </a:ext>
            </a:extLst>
          </p:cNvPr>
          <p:cNvSpPr txBox="1"/>
          <p:nvPr/>
        </p:nvSpPr>
        <p:spPr>
          <a:xfrm>
            <a:off x="3543659" y="7594925"/>
            <a:ext cx="2951021" cy="287986"/>
          </a:xfrm>
          <a:prstGeom prst="rect">
            <a:avLst/>
          </a:prstGeom>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2700000" scaled="1"/>
            <a:tileRect/>
          </a:gradFill>
          <a:ln w="38100">
            <a:solidFill>
              <a:srgbClr val="FF0000"/>
            </a:solidFill>
          </a:ln>
        </p:spPr>
        <p:txBody>
          <a:bodyPr wrap="square" rtlCol="0">
            <a:spAutoFit/>
          </a:bodyPr>
          <a:lstStyle/>
          <a:p>
            <a:pPr lvl="0" algn="just">
              <a:defRPr/>
            </a:pPr>
            <a:r>
              <a:rPr lang="en-US" sz="1200" b="1" dirty="0"/>
              <a:t>Can I explain the importance of each part?</a:t>
            </a:r>
            <a:endParaRPr kumimoji="0" lang="en-GB" sz="12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0" name="TextBox 29">
            <a:extLst>
              <a:ext uri="{FF2B5EF4-FFF2-40B4-BE49-F238E27FC236}">
                <a16:creationId xmlns:a16="http://schemas.microsoft.com/office/drawing/2014/main" xmlns="" id="{E82F82F5-2B5E-4145-8443-024CA3F39F0D}"/>
              </a:ext>
            </a:extLst>
          </p:cNvPr>
          <p:cNvSpPr txBox="1"/>
          <p:nvPr/>
        </p:nvSpPr>
        <p:spPr>
          <a:xfrm>
            <a:off x="3540089" y="8002727"/>
            <a:ext cx="2951021" cy="461665"/>
          </a:xfrm>
          <a:prstGeom prst="rect">
            <a:avLst/>
          </a:prstGeom>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2700000" scaled="1"/>
            <a:tileRect/>
          </a:gradFill>
          <a:ln w="38100">
            <a:solidFill>
              <a:srgbClr val="FF0000"/>
            </a:solidFill>
          </a:ln>
        </p:spPr>
        <p:txBody>
          <a:bodyPr wrap="square" rtlCol="0">
            <a:spAutoFit/>
          </a:bodyPr>
          <a:lstStyle/>
          <a:p>
            <a:pPr lvl="0" algn="just">
              <a:defRPr/>
            </a:pPr>
            <a:r>
              <a:rPr lang="en-US" sz="1200" b="1" dirty="0"/>
              <a:t>Do I know why it might be important to think about floating houses?</a:t>
            </a:r>
            <a:endParaRPr kumimoji="0" lang="en-GB" sz="12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71730881"/>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424</TotalTime>
  <Words>211</Words>
  <Application>Microsoft Office PowerPoint</Application>
  <PresentationFormat>On-screen Show (4:3)</PresentationFormat>
  <Paragraphs>19</Paragraphs>
  <Slides>1</Slides>
  <Notes>0</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Office Theme</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Chalky Chalk</dc:creator>
  <cp:lastModifiedBy>Administrator</cp:lastModifiedBy>
  <cp:revision>19</cp:revision>
  <dcterms:created xsi:type="dcterms:W3CDTF">2020-04-06T19:04:37Z</dcterms:created>
  <dcterms:modified xsi:type="dcterms:W3CDTF">2020-04-28T13:52:34Z</dcterms:modified>
</cp:coreProperties>
</file>