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94660"/>
  </p:normalViewPr>
  <p:slideViewPr>
    <p:cSldViewPr>
      <p:cViewPr>
        <p:scale>
          <a:sx n="76" d="100"/>
          <a:sy n="76" d="100"/>
        </p:scale>
        <p:origin x="-1224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0ECA-508F-4B55-9DD2-C3ECB743A16A}" type="datetimeFigureOut">
              <a:rPr lang="en-US" smtClean="0"/>
              <a:pPr/>
              <a:t>8/7/2023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19461-AD3D-4C9F-BA05-3DA87FE72F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0ECA-508F-4B55-9DD2-C3ECB743A16A}" type="datetimeFigureOut">
              <a:rPr lang="en-US" smtClean="0"/>
              <a:pPr/>
              <a:t>8/7/2023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19461-AD3D-4C9F-BA05-3DA87FE72F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0ECA-508F-4B55-9DD2-C3ECB743A16A}" type="datetimeFigureOut">
              <a:rPr lang="en-US" smtClean="0"/>
              <a:pPr/>
              <a:t>8/7/2023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19461-AD3D-4C9F-BA05-3DA87FE72F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0ECA-508F-4B55-9DD2-C3ECB743A16A}" type="datetimeFigureOut">
              <a:rPr lang="en-US" smtClean="0"/>
              <a:pPr/>
              <a:t>8/7/2023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19461-AD3D-4C9F-BA05-3DA87FE72F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0ECA-508F-4B55-9DD2-C3ECB743A16A}" type="datetimeFigureOut">
              <a:rPr lang="en-US" smtClean="0"/>
              <a:pPr/>
              <a:t>8/7/2023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19461-AD3D-4C9F-BA05-3DA87FE72F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0ECA-508F-4B55-9DD2-C3ECB743A16A}" type="datetimeFigureOut">
              <a:rPr lang="en-US" smtClean="0"/>
              <a:pPr/>
              <a:t>8/7/2023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19461-AD3D-4C9F-BA05-3DA87FE72F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0ECA-508F-4B55-9DD2-C3ECB743A16A}" type="datetimeFigureOut">
              <a:rPr lang="en-US" smtClean="0"/>
              <a:pPr/>
              <a:t>8/7/2023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19461-AD3D-4C9F-BA05-3DA87FE72F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0ECA-508F-4B55-9DD2-C3ECB743A16A}" type="datetimeFigureOut">
              <a:rPr lang="en-US" smtClean="0"/>
              <a:pPr/>
              <a:t>8/7/2023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19461-AD3D-4C9F-BA05-3DA87FE72F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0ECA-508F-4B55-9DD2-C3ECB743A16A}" type="datetimeFigureOut">
              <a:rPr lang="en-US" smtClean="0"/>
              <a:pPr/>
              <a:t>8/7/2023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19461-AD3D-4C9F-BA05-3DA87FE72F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0ECA-508F-4B55-9DD2-C3ECB743A16A}" type="datetimeFigureOut">
              <a:rPr lang="en-US" smtClean="0"/>
              <a:pPr/>
              <a:t>8/7/2023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19461-AD3D-4C9F-BA05-3DA87FE72F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0ECA-508F-4B55-9DD2-C3ECB743A16A}" type="datetimeFigureOut">
              <a:rPr lang="en-US" smtClean="0"/>
              <a:pPr/>
              <a:t>8/7/2023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19461-AD3D-4C9F-BA05-3DA87FE72F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90ECA-508F-4B55-9DD2-C3ECB743A16A}" type="datetimeFigureOut">
              <a:rPr lang="en-US" smtClean="0"/>
              <a:pPr/>
              <a:t>8/7/2023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19461-AD3D-4C9F-BA05-3DA87FE72F6E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4000" r="-5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844" y="260648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latin typeface="Comic Sans MS" pitchFamily="66" charset="0"/>
              </a:rPr>
              <a:t>What is life like in the Polar Regions?</a:t>
            </a:r>
          </a:p>
          <a:p>
            <a:pPr algn="ctr"/>
            <a:r>
              <a:rPr lang="en-GB" sz="2800" dirty="0" smtClean="0">
                <a:latin typeface="Comic Sans MS" pitchFamily="66" charset="0"/>
              </a:rPr>
              <a:t>Homework </a:t>
            </a:r>
          </a:p>
          <a:p>
            <a:pPr algn="ctr"/>
            <a:r>
              <a:rPr lang="en-GB" sz="2800" dirty="0" smtClean="0">
                <a:latin typeface="Comic Sans MS" pitchFamily="66" charset="0"/>
              </a:rPr>
              <a:t>Name: </a:t>
            </a:r>
            <a:endParaRPr lang="en-GB" sz="28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6549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4000" r="-5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latin typeface="Comic Sans MS" pitchFamily="66" charset="0"/>
              </a:rPr>
              <a:t>Antarctica and the Arctic: The Environment</a:t>
            </a:r>
            <a:endParaRPr lang="en-GB" sz="2800" dirty="0">
              <a:latin typeface="Comic Sans MS" pitchFamily="66" charset="0"/>
            </a:endParaRPr>
          </a:p>
        </p:txBody>
      </p:sp>
      <p:pic>
        <p:nvPicPr>
          <p:cNvPr id="12292" name="Picture 4" descr="http://johomaps.com/world/worldblank_b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058" y="714356"/>
            <a:ext cx="5030018" cy="278608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7" name="Rounded Rectangle 6"/>
          <p:cNvSpPr/>
          <p:nvPr/>
        </p:nvSpPr>
        <p:spPr>
          <a:xfrm>
            <a:off x="285720" y="714356"/>
            <a:ext cx="3429024" cy="1000132"/>
          </a:xfrm>
          <a:prstGeom prst="roundRect">
            <a:avLst/>
          </a:prstGeom>
          <a:solidFill>
            <a:schemeClr val="tx2">
              <a:lumMod val="20000"/>
              <a:lumOff val="80000"/>
              <a:alpha val="76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571472" y="857232"/>
            <a:ext cx="3071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itchFamily="66" charset="0"/>
              </a:rPr>
              <a:t>Colour in Antarctica and the Arctic on this map.</a:t>
            </a:r>
            <a:endParaRPr lang="en-GB" dirty="0">
              <a:latin typeface="Comic Sans MS" pitchFamily="66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214810" y="4071942"/>
            <a:ext cx="4714908" cy="2571768"/>
          </a:xfrm>
          <a:prstGeom prst="roundRect">
            <a:avLst/>
          </a:prstGeom>
          <a:solidFill>
            <a:schemeClr val="tx2">
              <a:lumMod val="20000"/>
              <a:lumOff val="80000"/>
              <a:alpha val="76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4357686" y="4272677"/>
            <a:ext cx="422377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dirty="0" smtClean="0">
                <a:latin typeface="Comic Sans MS" pitchFamily="66" charset="0"/>
              </a:rPr>
              <a:t>One of these places is in the Northern Hemisphere, the other is in the Southern Hemisphere. Write down where you think each place is found:</a:t>
            </a:r>
          </a:p>
          <a:p>
            <a:pPr algn="just"/>
            <a:r>
              <a:rPr lang="en-GB" dirty="0" smtClean="0">
                <a:latin typeface="Comic Sans MS" pitchFamily="66" charset="0"/>
              </a:rPr>
              <a:t>ANTARCTICA:</a:t>
            </a:r>
          </a:p>
          <a:p>
            <a:pPr algn="just"/>
            <a:endParaRPr lang="en-GB" dirty="0" smtClean="0">
              <a:latin typeface="Comic Sans MS" pitchFamily="66" charset="0"/>
            </a:endParaRPr>
          </a:p>
          <a:p>
            <a:pPr algn="just"/>
            <a:r>
              <a:rPr lang="en-GB" dirty="0" smtClean="0">
                <a:latin typeface="Comic Sans MS" pitchFamily="66" charset="0"/>
              </a:rPr>
              <a:t>ARCTIC:</a:t>
            </a:r>
          </a:p>
          <a:p>
            <a:pPr algn="just"/>
            <a:endParaRPr lang="en-GB" dirty="0">
              <a:latin typeface="Comic Sans MS" pitchFamily="66" charset="0"/>
            </a:endParaRPr>
          </a:p>
        </p:txBody>
      </p:sp>
      <p:pic>
        <p:nvPicPr>
          <p:cNvPr id="12294" name="Picture 6" descr="http://animals.nationalgeographic.com/staticfiles/NGS/Shared/StaticFiles/animals/images/1024/arctic-fox.jpg"/>
          <p:cNvPicPr>
            <a:picLocks noChangeAspect="1" noChangeArrowheads="1"/>
          </p:cNvPicPr>
          <p:nvPr/>
        </p:nvPicPr>
        <p:blipFill>
          <a:blip r:embed="rId4" cstate="print"/>
          <a:srcRect r="3320" b="8202"/>
          <a:stretch>
            <a:fillRect/>
          </a:stretch>
        </p:blipFill>
        <p:spPr bwMode="auto">
          <a:xfrm>
            <a:off x="1000100" y="1857364"/>
            <a:ext cx="2074006" cy="14287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Rounded Rectangle 11"/>
          <p:cNvSpPr/>
          <p:nvPr/>
        </p:nvSpPr>
        <p:spPr>
          <a:xfrm>
            <a:off x="214282" y="3429000"/>
            <a:ext cx="3571900" cy="3286148"/>
          </a:xfrm>
          <a:prstGeom prst="roundRect">
            <a:avLst/>
          </a:prstGeom>
          <a:solidFill>
            <a:schemeClr val="tx2">
              <a:lumMod val="20000"/>
              <a:lumOff val="80000"/>
              <a:alpha val="76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500034" y="3571876"/>
            <a:ext cx="30718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itchFamily="66" charset="0"/>
              </a:rPr>
              <a:t>Write down as many words as you can think of to describe the weather in these places:</a:t>
            </a:r>
            <a:endParaRPr lang="en-GB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4000" r="-5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214282" y="4786322"/>
            <a:ext cx="6143668" cy="192882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ounded Rectangle 10"/>
          <p:cNvSpPr/>
          <p:nvPr/>
        </p:nvSpPr>
        <p:spPr>
          <a:xfrm>
            <a:off x="214282" y="2357430"/>
            <a:ext cx="6072230" cy="228601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latin typeface="Comic Sans MS" pitchFamily="66" charset="0"/>
              </a:rPr>
              <a:t>Antarctica and the Arctic: The Environment</a:t>
            </a:r>
            <a:endParaRPr lang="en-GB" sz="2800" dirty="0">
              <a:latin typeface="Comic Sans MS" pitchFamily="66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500826" y="2357430"/>
            <a:ext cx="2500330" cy="142876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6715140" y="2357430"/>
            <a:ext cx="21431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dirty="0" smtClean="0">
                <a:latin typeface="Comic Sans MS" pitchFamily="66" charset="0"/>
              </a:rPr>
              <a:t>Use the words found on these sheets to fill in the word search. There are 7.</a:t>
            </a:r>
            <a:endParaRPr lang="en-GB" dirty="0">
              <a:latin typeface="Comic Sans MS" pitchFamily="66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572264" y="3929066"/>
          <a:ext cx="2372791" cy="2675460"/>
        </p:xfrm>
        <a:graphic>
          <a:graphicData uri="http://schemas.openxmlformats.org/drawingml/2006/table">
            <a:tbl>
              <a:tblPr/>
              <a:tblGrid>
                <a:gridCol w="236886"/>
                <a:gridCol w="235575"/>
                <a:gridCol w="226396"/>
                <a:gridCol w="235575"/>
                <a:gridCol w="236886"/>
                <a:gridCol w="226396"/>
                <a:gridCol w="226396"/>
                <a:gridCol w="256553"/>
                <a:gridCol w="235575"/>
                <a:gridCol w="256553"/>
              </a:tblGrid>
              <a:tr h="224683">
                <a:tc>
                  <a:txBody>
                    <a:bodyPr/>
                    <a:lstStyle/>
                    <a:p>
                      <a:r>
                        <a:rPr lang="en-GB" sz="1200" cap="all" dirty="0">
                          <a:solidFill>
                            <a:srgbClr val="000000"/>
                          </a:solidFill>
                          <a:latin typeface="Comic Sans MS"/>
                        </a:rPr>
                        <a:t>M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F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A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V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V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N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G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 dirty="0">
                          <a:solidFill>
                            <a:srgbClr val="000000"/>
                          </a:solidFill>
                          <a:latin typeface="Comic Sans MS"/>
                        </a:rPr>
                        <a:t>Z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X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X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24683"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F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L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C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Q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Y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R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J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A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V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W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24683"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R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A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I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 dirty="0">
                          <a:solidFill>
                            <a:srgbClr val="000000"/>
                          </a:solidFill>
                          <a:latin typeface="Comic Sans MS"/>
                        </a:rPr>
                        <a:t>S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A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Y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N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D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P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N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24683"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E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I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T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G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 dirty="0">
                          <a:solidFill>
                            <a:srgbClr val="000000"/>
                          </a:solidFill>
                          <a:latin typeface="Comic Sans MS"/>
                        </a:rPr>
                        <a:t>D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R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T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N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S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G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24683"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E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X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C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A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C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D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C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W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N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R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24683"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Z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Q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R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E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D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Z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R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T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Q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J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24683"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I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K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A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C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P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L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Y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J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I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W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24683"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N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L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T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Z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D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R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O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G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J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C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24683"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G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U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N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U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M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S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G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C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H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T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24683"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M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V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A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F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H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I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J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X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>
                          <a:solidFill>
                            <a:srgbClr val="000000"/>
                          </a:solidFill>
                          <a:latin typeface="Comic Sans MS"/>
                        </a:rPr>
                        <a:t>J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cap="all" dirty="0">
                          <a:solidFill>
                            <a:srgbClr val="000000"/>
                          </a:solidFill>
                          <a:latin typeface="Comic Sans MS"/>
                        </a:rPr>
                        <a:t>U</a:t>
                      </a:r>
                    </a:p>
                  </a:txBody>
                  <a:tcPr marL="52917" marR="52917" marT="42333" marB="42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Rounded Rectangle 8"/>
          <p:cNvSpPr/>
          <p:nvPr/>
        </p:nvSpPr>
        <p:spPr>
          <a:xfrm>
            <a:off x="214282" y="571480"/>
            <a:ext cx="8715436" cy="164307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357158" y="571480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dirty="0" smtClean="0">
                <a:latin typeface="Comic Sans MS" pitchFamily="66" charset="0"/>
              </a:rPr>
              <a:t>What is the BIG difference between Antarctica and the Arctic?</a:t>
            </a:r>
            <a:endParaRPr lang="en-GB" dirty="0">
              <a:latin typeface="Comic Sans MS" pitchFamily="66" charset="0"/>
            </a:endParaRPr>
          </a:p>
        </p:txBody>
      </p:sp>
      <p:pic>
        <p:nvPicPr>
          <p:cNvPr id="1026" name="Picture 2" descr="http://arctic-council.org/imagearchive/caseimage_np016237-1712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4" y="2571744"/>
            <a:ext cx="1924700" cy="12144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357158" y="2428868"/>
            <a:ext cx="36433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dirty="0" smtClean="0">
                <a:latin typeface="Comic Sans MS" pitchFamily="66" charset="0"/>
              </a:rPr>
              <a:t>What is the difference between Winter and Summer in the poles?</a:t>
            </a:r>
            <a:endParaRPr lang="en-GB" dirty="0">
              <a:latin typeface="Comic Sans MS" pitchFamily="66" charset="0"/>
            </a:endParaRPr>
          </a:p>
        </p:txBody>
      </p:sp>
      <p:pic>
        <p:nvPicPr>
          <p:cNvPr id="1028" name="Picture 4" descr="http://www.trustedlog.com/wp-content/uploads/2007/06/northern-lights-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5000636"/>
            <a:ext cx="1964545" cy="1571636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2571736" y="4857760"/>
            <a:ext cx="2928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itchFamily="66" charset="0"/>
              </a:rPr>
              <a:t>What is in this picture?</a:t>
            </a:r>
            <a:endParaRPr lang="en-GB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latin typeface="Comic Sans MS" pitchFamily="66" charset="0"/>
              </a:rPr>
              <a:t>Antarctica and the Arctic:  The Effects of Humans</a:t>
            </a:r>
            <a:endParaRPr lang="en-GB" sz="2800" dirty="0">
              <a:latin typeface="Comic Sans MS" pitchFamily="66" charset="0"/>
            </a:endParaRPr>
          </a:p>
        </p:txBody>
      </p:sp>
      <p:pic>
        <p:nvPicPr>
          <p:cNvPr id="3074" name="Picture 2" descr="http://ecoble.com/wp-content/uploads/2008/01/polar-ice-caps-melt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714357"/>
            <a:ext cx="4729345" cy="27146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Rounded Rectangle 13"/>
          <p:cNvSpPr/>
          <p:nvPr/>
        </p:nvSpPr>
        <p:spPr>
          <a:xfrm>
            <a:off x="5286380" y="500042"/>
            <a:ext cx="3571900" cy="3143272"/>
          </a:xfrm>
          <a:prstGeom prst="roundRect">
            <a:avLst/>
          </a:prstGeom>
          <a:solidFill>
            <a:schemeClr val="tx2">
              <a:lumMod val="20000"/>
              <a:lumOff val="80000"/>
              <a:alpha val="76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5429256" y="571480"/>
            <a:ext cx="3071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dirty="0" smtClean="0">
                <a:latin typeface="Comic Sans MS" pitchFamily="66" charset="0"/>
              </a:rPr>
              <a:t>What effect COULD global warming have?</a:t>
            </a:r>
            <a:endParaRPr lang="en-GB" dirty="0">
              <a:latin typeface="Comic Sans MS" pitchFamily="66" charset="0"/>
            </a:endParaRPr>
          </a:p>
        </p:txBody>
      </p:sp>
      <p:pic>
        <p:nvPicPr>
          <p:cNvPr id="3078" name="Picture 6" descr="http://triple-tri.com/ttblog/media/manhattan_global_warmingjp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2143116"/>
            <a:ext cx="1426964" cy="11558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Rounded Rectangle 15"/>
          <p:cNvSpPr/>
          <p:nvPr/>
        </p:nvSpPr>
        <p:spPr>
          <a:xfrm>
            <a:off x="285720" y="3571852"/>
            <a:ext cx="5072098" cy="3143296"/>
          </a:xfrm>
          <a:prstGeom prst="roundRect">
            <a:avLst/>
          </a:prstGeom>
          <a:solidFill>
            <a:schemeClr val="tx2">
              <a:lumMod val="20000"/>
              <a:lumOff val="80000"/>
              <a:alpha val="76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500034" y="3643314"/>
            <a:ext cx="4362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dirty="0" smtClean="0">
                <a:latin typeface="Comic Sans MS" pitchFamily="66" charset="0"/>
              </a:rPr>
              <a:t>What </a:t>
            </a:r>
            <a:r>
              <a:rPr lang="en-GB" smtClean="0">
                <a:latin typeface="Comic Sans MS" pitchFamily="66" charset="0"/>
              </a:rPr>
              <a:t>things cause </a:t>
            </a:r>
            <a:r>
              <a:rPr lang="en-GB" dirty="0" smtClean="0">
                <a:latin typeface="Comic Sans MS" pitchFamily="66" charset="0"/>
              </a:rPr>
              <a:t>global warming?</a:t>
            </a:r>
            <a:endParaRPr lang="en-GB" dirty="0">
              <a:latin typeface="Comic Sans MS" pitchFamily="66" charset="0"/>
            </a:endParaRPr>
          </a:p>
        </p:txBody>
      </p:sp>
      <p:pic>
        <p:nvPicPr>
          <p:cNvPr id="3080" name="Picture 8" descr="http://www.recon2020-movie.com/global-warmin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46" y="3857628"/>
            <a:ext cx="2857496" cy="28574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12417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latin typeface="Comic Sans MS" pitchFamily="66" charset="0"/>
              </a:rPr>
              <a:t>Antarctica and the Arctic:  The Effects of Humans</a:t>
            </a:r>
            <a:endParaRPr lang="en-GB" sz="2800" dirty="0">
              <a:latin typeface="Comic Sans MS" pitchFamily="66" charset="0"/>
            </a:endParaRPr>
          </a:p>
        </p:txBody>
      </p:sp>
      <p:pic>
        <p:nvPicPr>
          <p:cNvPr id="1026" name="Picture 2" descr="http://ecoble.com/wp-content/uploads/2008/05/global-warming.jpg"/>
          <p:cNvPicPr>
            <a:picLocks noChangeAspect="1" noChangeArrowheads="1"/>
          </p:cNvPicPr>
          <p:nvPr/>
        </p:nvPicPr>
        <p:blipFill>
          <a:blip r:embed="rId2" cstate="print"/>
          <a:srcRect l="1349" t="3158" r="1528" b="2105"/>
          <a:stretch>
            <a:fillRect/>
          </a:stretch>
        </p:blipFill>
        <p:spPr bwMode="auto">
          <a:xfrm>
            <a:off x="500034" y="642918"/>
            <a:ext cx="4457731" cy="37147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8" name="Picture 4" descr="http://www.careglobalwarming.com/global-warming.jpg"/>
          <p:cNvPicPr>
            <a:picLocks noChangeAspect="1" noChangeArrowheads="1"/>
          </p:cNvPicPr>
          <p:nvPr/>
        </p:nvPicPr>
        <p:blipFill>
          <a:blip r:embed="rId3" cstate="print"/>
          <a:srcRect t="15789"/>
          <a:stretch>
            <a:fillRect/>
          </a:stretch>
        </p:blipFill>
        <p:spPr bwMode="auto">
          <a:xfrm>
            <a:off x="5429256" y="642918"/>
            <a:ext cx="3071834" cy="37203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ounded Rectangle 4"/>
          <p:cNvSpPr/>
          <p:nvPr/>
        </p:nvSpPr>
        <p:spPr>
          <a:xfrm>
            <a:off x="285720" y="4500570"/>
            <a:ext cx="8643998" cy="2214578"/>
          </a:xfrm>
          <a:prstGeom prst="roundRect">
            <a:avLst/>
          </a:prstGeom>
          <a:solidFill>
            <a:schemeClr val="tx2">
              <a:lumMod val="20000"/>
              <a:lumOff val="80000"/>
              <a:alpha val="76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500034" y="4572008"/>
            <a:ext cx="8215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dirty="0" smtClean="0">
                <a:latin typeface="Comic Sans MS" pitchFamily="66" charset="0"/>
              </a:rPr>
              <a:t>What effect does Global warming have on the animals around </a:t>
            </a:r>
            <a:r>
              <a:rPr lang="en-GB" smtClean="0">
                <a:latin typeface="Comic Sans MS" pitchFamily="66" charset="0"/>
              </a:rPr>
              <a:t>the ice caps?</a:t>
            </a:r>
            <a:endParaRPr lang="en-GB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8577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latin typeface="Comic Sans MS" pitchFamily="66" charset="0"/>
              </a:rPr>
              <a:t>Antarctica and the Arctic: The Polar Bear</a:t>
            </a:r>
            <a:endParaRPr lang="en-GB" sz="2800" dirty="0">
              <a:latin typeface="Comic Sans MS" pitchFamily="66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85720" y="714356"/>
            <a:ext cx="3929090" cy="3000396"/>
          </a:xfrm>
          <a:prstGeom prst="roundRect">
            <a:avLst/>
          </a:prstGeom>
          <a:solidFill>
            <a:schemeClr val="tx2">
              <a:lumMod val="20000"/>
              <a:lumOff val="80000"/>
              <a:alpha val="76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428596" y="857232"/>
            <a:ext cx="36433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dirty="0" smtClean="0">
                <a:latin typeface="Comic Sans MS" pitchFamily="66" charset="0"/>
              </a:rPr>
              <a:t>What things about the Polar Bear make it suited to living in the cold?</a:t>
            </a:r>
            <a:endParaRPr lang="en-GB" dirty="0">
              <a:latin typeface="Comic Sans MS" pitchFamily="66" charset="0"/>
            </a:endParaRPr>
          </a:p>
        </p:txBody>
      </p:sp>
      <p:pic>
        <p:nvPicPr>
          <p:cNvPr id="2050" name="Picture 2" descr="http://www.greenpeace.org/raw/image_full/international/photosvideos/photos/polar-bear-in-arcti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714356"/>
            <a:ext cx="4286280" cy="27622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2" name="Picture 4" descr="http://static.howstuffworks.com/gif/polar-bear-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4071942"/>
            <a:ext cx="3810000" cy="25050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Rounded Rectangle 13"/>
          <p:cNvSpPr/>
          <p:nvPr/>
        </p:nvSpPr>
        <p:spPr>
          <a:xfrm>
            <a:off x="4572000" y="3857628"/>
            <a:ext cx="4429156" cy="1571636"/>
          </a:xfrm>
          <a:prstGeom prst="roundRect">
            <a:avLst/>
          </a:prstGeom>
          <a:solidFill>
            <a:schemeClr val="tx2">
              <a:lumMod val="20000"/>
              <a:lumOff val="80000"/>
              <a:alpha val="76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4714876" y="3929066"/>
            <a:ext cx="36433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dirty="0" smtClean="0">
                <a:latin typeface="Comic Sans MS" pitchFamily="66" charset="0"/>
              </a:rPr>
              <a:t>What sort of things does a Polar Bear eat?</a:t>
            </a:r>
            <a:endParaRPr lang="en-GB" dirty="0">
              <a:latin typeface="Comic Sans MS" pitchFamily="66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572000" y="5500702"/>
            <a:ext cx="4429156" cy="1214422"/>
          </a:xfrm>
          <a:prstGeom prst="roundRect">
            <a:avLst/>
          </a:prstGeom>
          <a:solidFill>
            <a:schemeClr val="tx2">
              <a:lumMod val="20000"/>
              <a:lumOff val="80000"/>
              <a:alpha val="76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4714876" y="5572140"/>
            <a:ext cx="4214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dirty="0" smtClean="0">
                <a:latin typeface="Comic Sans MS" pitchFamily="66" charset="0"/>
              </a:rPr>
              <a:t>Which part of the seal does the Polar Bear like best?</a:t>
            </a:r>
            <a:endParaRPr lang="en-GB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02381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latin typeface="Comic Sans MS" pitchFamily="66" charset="0"/>
              </a:rPr>
              <a:t>Antarctica and the Arctic: The Penguin</a:t>
            </a:r>
            <a:endParaRPr lang="en-GB" sz="2800" dirty="0">
              <a:latin typeface="Comic Sans MS" pitchFamily="66" charset="0"/>
            </a:endParaRPr>
          </a:p>
        </p:txBody>
      </p:sp>
      <p:pic>
        <p:nvPicPr>
          <p:cNvPr id="1030" name="Picture 6" descr="http://personalpages.warnerpacific.edu/SHazen/Empero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8" y="714356"/>
            <a:ext cx="3049892" cy="30718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Rounded Rectangle 14"/>
          <p:cNvSpPr/>
          <p:nvPr/>
        </p:nvSpPr>
        <p:spPr>
          <a:xfrm>
            <a:off x="285720" y="714356"/>
            <a:ext cx="5143536" cy="1071570"/>
          </a:xfrm>
          <a:prstGeom prst="roundRect">
            <a:avLst/>
          </a:prstGeom>
          <a:solidFill>
            <a:schemeClr val="tx2">
              <a:lumMod val="20000"/>
              <a:lumOff val="80000"/>
              <a:alpha val="76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/>
          <p:cNvSpPr txBox="1"/>
          <p:nvPr/>
        </p:nvSpPr>
        <p:spPr>
          <a:xfrm>
            <a:off x="428596" y="785794"/>
            <a:ext cx="4769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dirty="0" smtClean="0">
                <a:latin typeface="Comic Sans MS" pitchFamily="66" charset="0"/>
              </a:rPr>
              <a:t>What type of penguin is this?</a:t>
            </a:r>
            <a:endParaRPr lang="en-GB" dirty="0">
              <a:latin typeface="Comic Sans MS" pitchFamily="66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85720" y="1928802"/>
            <a:ext cx="5143536" cy="1714512"/>
          </a:xfrm>
          <a:prstGeom prst="roundRect">
            <a:avLst/>
          </a:prstGeom>
          <a:solidFill>
            <a:schemeClr val="tx2">
              <a:lumMod val="20000"/>
              <a:lumOff val="80000"/>
              <a:alpha val="76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428596" y="2000239"/>
            <a:ext cx="47694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dirty="0" smtClean="0">
                <a:latin typeface="Comic Sans MS" pitchFamily="66" charset="0"/>
              </a:rPr>
              <a:t>What sort of things does this type of penguin eat?</a:t>
            </a:r>
            <a:endParaRPr lang="en-GB" dirty="0">
              <a:latin typeface="Comic Sans MS" pitchFamily="66" charset="0"/>
            </a:endParaRPr>
          </a:p>
        </p:txBody>
      </p:sp>
      <p:pic>
        <p:nvPicPr>
          <p:cNvPr id="1026" name="Picture 2" descr="http://www.wildvisions.co.uk/latest_images/images/King%20Penguins%20huddled%20together%20in%20a%20blizzard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929066"/>
            <a:ext cx="4048120" cy="26879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Rounded Rectangle 8"/>
          <p:cNvSpPr/>
          <p:nvPr/>
        </p:nvSpPr>
        <p:spPr>
          <a:xfrm>
            <a:off x="4857752" y="3929066"/>
            <a:ext cx="4071966" cy="928694"/>
          </a:xfrm>
          <a:prstGeom prst="roundRect">
            <a:avLst/>
          </a:prstGeom>
          <a:solidFill>
            <a:schemeClr val="tx2">
              <a:lumMod val="20000"/>
              <a:lumOff val="80000"/>
              <a:alpha val="76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5000628" y="4000503"/>
            <a:ext cx="3775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dirty="0" smtClean="0">
                <a:latin typeface="Comic Sans MS" pitchFamily="66" charset="0"/>
              </a:rPr>
              <a:t>Why are these penguins huddled together?</a:t>
            </a:r>
            <a:endParaRPr lang="en-GB" dirty="0">
              <a:latin typeface="Comic Sans MS" pitchFamily="66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857752" y="5000636"/>
            <a:ext cx="4071966" cy="1714512"/>
          </a:xfrm>
          <a:prstGeom prst="roundRect">
            <a:avLst/>
          </a:prstGeom>
          <a:solidFill>
            <a:schemeClr val="tx2">
              <a:lumMod val="20000"/>
              <a:lumOff val="80000"/>
              <a:alpha val="76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5000628" y="5072075"/>
            <a:ext cx="3775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dirty="0" smtClean="0">
                <a:latin typeface="Comic Sans MS" pitchFamily="66" charset="0"/>
              </a:rPr>
              <a:t>How do the penguins feed their young?</a:t>
            </a:r>
            <a:endParaRPr lang="en-GB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41494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363</Words>
  <Application>Microsoft Office PowerPoint</Application>
  <PresentationFormat>On-screen Show (4:3)</PresentationFormat>
  <Paragraphs>129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Aaron</dc:creator>
  <cp:lastModifiedBy>Administrator</cp:lastModifiedBy>
  <cp:revision>11</cp:revision>
  <dcterms:created xsi:type="dcterms:W3CDTF">2009-04-07T16:50:45Z</dcterms:created>
  <dcterms:modified xsi:type="dcterms:W3CDTF">2023-08-07T19:10:50Z</dcterms:modified>
</cp:coreProperties>
</file>