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8" r:id="rId2"/>
  </p:sldIdLst>
  <p:sldSz cx="12192000" cy="6858000"/>
  <p:notesSz cx="9926638" cy="143525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532D0-014C-4491-9A74-97A42373508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4C5CCAC-DBE7-41FE-A7D4-E89A5B89FD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D56C6E3-B442-462D-8419-04E700E3B574}"/>
              </a:ext>
            </a:extLst>
          </p:cNvPr>
          <p:cNvSpPr>
            <a:spLocks noGrp="1"/>
          </p:cNvSpPr>
          <p:nvPr>
            <p:ph type="dt" sz="half" idx="10"/>
          </p:nvPr>
        </p:nvSpPr>
        <p:spPr/>
        <p:txBody>
          <a:bodyPr/>
          <a:lstStyle/>
          <a:p>
            <a:fld id="{4004A779-584C-4C13-8E31-52B50A3C6EF3}" type="datetimeFigureOut">
              <a:rPr lang="en-GB" smtClean="0"/>
              <a:t>01/06/2025</a:t>
            </a:fld>
            <a:endParaRPr lang="en-GB"/>
          </a:p>
        </p:txBody>
      </p:sp>
      <p:sp>
        <p:nvSpPr>
          <p:cNvPr id="5" name="Footer Placeholder 4">
            <a:extLst>
              <a:ext uri="{FF2B5EF4-FFF2-40B4-BE49-F238E27FC236}">
                <a16:creationId xmlns:a16="http://schemas.microsoft.com/office/drawing/2014/main" id="{BDEC4C54-079B-4C54-87C7-5071AFC810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FAF5A1-07F8-428F-AA13-DB3D336235CD}"/>
              </a:ext>
            </a:extLst>
          </p:cNvPr>
          <p:cNvSpPr>
            <a:spLocks noGrp="1"/>
          </p:cNvSpPr>
          <p:nvPr>
            <p:ph type="sldNum" sz="quarter" idx="12"/>
          </p:nvPr>
        </p:nvSpPr>
        <p:spPr/>
        <p:txBody>
          <a:bodyPr/>
          <a:lstStyle/>
          <a:p>
            <a:fld id="{16AE242A-F410-4883-8B0F-95F11CEFF73E}" type="slidenum">
              <a:rPr lang="en-GB" smtClean="0"/>
              <a:t>‹#›</a:t>
            </a:fld>
            <a:endParaRPr lang="en-GB"/>
          </a:p>
        </p:txBody>
      </p:sp>
    </p:spTree>
    <p:extLst>
      <p:ext uri="{BB962C8B-B14F-4D97-AF65-F5344CB8AC3E}">
        <p14:creationId xmlns:p14="http://schemas.microsoft.com/office/powerpoint/2010/main" val="302740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E44A5-DB7E-48BF-8C6D-EDCDB3B917B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2098D5A-04FE-410E-A830-7B35DB3D5C7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20A705-0793-4E54-8392-88CE4BEE8BC9}"/>
              </a:ext>
            </a:extLst>
          </p:cNvPr>
          <p:cNvSpPr>
            <a:spLocks noGrp="1"/>
          </p:cNvSpPr>
          <p:nvPr>
            <p:ph type="dt" sz="half" idx="10"/>
          </p:nvPr>
        </p:nvSpPr>
        <p:spPr/>
        <p:txBody>
          <a:bodyPr/>
          <a:lstStyle/>
          <a:p>
            <a:fld id="{4004A779-584C-4C13-8E31-52B50A3C6EF3}" type="datetimeFigureOut">
              <a:rPr lang="en-GB" smtClean="0"/>
              <a:t>01/06/2025</a:t>
            </a:fld>
            <a:endParaRPr lang="en-GB"/>
          </a:p>
        </p:txBody>
      </p:sp>
      <p:sp>
        <p:nvSpPr>
          <p:cNvPr id="5" name="Footer Placeholder 4">
            <a:extLst>
              <a:ext uri="{FF2B5EF4-FFF2-40B4-BE49-F238E27FC236}">
                <a16:creationId xmlns:a16="http://schemas.microsoft.com/office/drawing/2014/main" id="{F33C45F4-1878-4A6B-98D8-1E81C8CD4E0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AB8115-101A-4552-88CF-A39DF4DFE3F8}"/>
              </a:ext>
            </a:extLst>
          </p:cNvPr>
          <p:cNvSpPr>
            <a:spLocks noGrp="1"/>
          </p:cNvSpPr>
          <p:nvPr>
            <p:ph type="sldNum" sz="quarter" idx="12"/>
          </p:nvPr>
        </p:nvSpPr>
        <p:spPr/>
        <p:txBody>
          <a:bodyPr/>
          <a:lstStyle/>
          <a:p>
            <a:fld id="{16AE242A-F410-4883-8B0F-95F11CEFF73E}" type="slidenum">
              <a:rPr lang="en-GB" smtClean="0"/>
              <a:t>‹#›</a:t>
            </a:fld>
            <a:endParaRPr lang="en-GB"/>
          </a:p>
        </p:txBody>
      </p:sp>
    </p:spTree>
    <p:extLst>
      <p:ext uri="{BB962C8B-B14F-4D97-AF65-F5344CB8AC3E}">
        <p14:creationId xmlns:p14="http://schemas.microsoft.com/office/powerpoint/2010/main" val="3328016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8D7257-59BC-4AE3-8C91-F1B7306598C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94BA933-A5FC-4383-A4F4-90885791EBF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277883-4224-482C-ADED-6ED8970A9AB2}"/>
              </a:ext>
            </a:extLst>
          </p:cNvPr>
          <p:cNvSpPr>
            <a:spLocks noGrp="1"/>
          </p:cNvSpPr>
          <p:nvPr>
            <p:ph type="dt" sz="half" idx="10"/>
          </p:nvPr>
        </p:nvSpPr>
        <p:spPr/>
        <p:txBody>
          <a:bodyPr/>
          <a:lstStyle/>
          <a:p>
            <a:fld id="{4004A779-584C-4C13-8E31-52B50A3C6EF3}" type="datetimeFigureOut">
              <a:rPr lang="en-GB" smtClean="0"/>
              <a:t>01/06/2025</a:t>
            </a:fld>
            <a:endParaRPr lang="en-GB"/>
          </a:p>
        </p:txBody>
      </p:sp>
      <p:sp>
        <p:nvSpPr>
          <p:cNvPr id="5" name="Footer Placeholder 4">
            <a:extLst>
              <a:ext uri="{FF2B5EF4-FFF2-40B4-BE49-F238E27FC236}">
                <a16:creationId xmlns:a16="http://schemas.microsoft.com/office/drawing/2014/main" id="{89487976-DABB-4781-98AA-05F6ED1C11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9AD694-AC4F-4978-8953-74C66D716A56}"/>
              </a:ext>
            </a:extLst>
          </p:cNvPr>
          <p:cNvSpPr>
            <a:spLocks noGrp="1"/>
          </p:cNvSpPr>
          <p:nvPr>
            <p:ph type="sldNum" sz="quarter" idx="12"/>
          </p:nvPr>
        </p:nvSpPr>
        <p:spPr/>
        <p:txBody>
          <a:bodyPr/>
          <a:lstStyle/>
          <a:p>
            <a:fld id="{16AE242A-F410-4883-8B0F-95F11CEFF73E}" type="slidenum">
              <a:rPr lang="en-GB" smtClean="0"/>
              <a:t>‹#›</a:t>
            </a:fld>
            <a:endParaRPr lang="en-GB"/>
          </a:p>
        </p:txBody>
      </p:sp>
    </p:spTree>
    <p:extLst>
      <p:ext uri="{BB962C8B-B14F-4D97-AF65-F5344CB8AC3E}">
        <p14:creationId xmlns:p14="http://schemas.microsoft.com/office/powerpoint/2010/main" val="3423377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B78F7-1EBA-4234-8E00-DD026520BA3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05C2655-9BA2-46AF-8B7D-A9E0B1D3EC1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2764570-F04C-4AB1-B680-0CF85D651C10}"/>
              </a:ext>
            </a:extLst>
          </p:cNvPr>
          <p:cNvSpPr>
            <a:spLocks noGrp="1"/>
          </p:cNvSpPr>
          <p:nvPr>
            <p:ph type="dt" sz="half" idx="10"/>
          </p:nvPr>
        </p:nvSpPr>
        <p:spPr/>
        <p:txBody>
          <a:bodyPr/>
          <a:lstStyle/>
          <a:p>
            <a:fld id="{4004A779-584C-4C13-8E31-52B50A3C6EF3}" type="datetimeFigureOut">
              <a:rPr lang="en-GB" smtClean="0"/>
              <a:t>01/06/2025</a:t>
            </a:fld>
            <a:endParaRPr lang="en-GB"/>
          </a:p>
        </p:txBody>
      </p:sp>
      <p:sp>
        <p:nvSpPr>
          <p:cNvPr id="5" name="Footer Placeholder 4">
            <a:extLst>
              <a:ext uri="{FF2B5EF4-FFF2-40B4-BE49-F238E27FC236}">
                <a16:creationId xmlns:a16="http://schemas.microsoft.com/office/drawing/2014/main" id="{393E9368-9FD3-46D4-8002-E122E265FE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878AB9-1B87-444A-A8FE-8511EBE94A8D}"/>
              </a:ext>
            </a:extLst>
          </p:cNvPr>
          <p:cNvSpPr>
            <a:spLocks noGrp="1"/>
          </p:cNvSpPr>
          <p:nvPr>
            <p:ph type="sldNum" sz="quarter" idx="12"/>
          </p:nvPr>
        </p:nvSpPr>
        <p:spPr/>
        <p:txBody>
          <a:bodyPr/>
          <a:lstStyle/>
          <a:p>
            <a:fld id="{16AE242A-F410-4883-8B0F-95F11CEFF73E}" type="slidenum">
              <a:rPr lang="en-GB" smtClean="0"/>
              <a:t>‹#›</a:t>
            </a:fld>
            <a:endParaRPr lang="en-GB"/>
          </a:p>
        </p:txBody>
      </p:sp>
    </p:spTree>
    <p:extLst>
      <p:ext uri="{BB962C8B-B14F-4D97-AF65-F5344CB8AC3E}">
        <p14:creationId xmlns:p14="http://schemas.microsoft.com/office/powerpoint/2010/main" val="2512387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7224F-54AB-4EED-A279-2D7F05B01A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355F3CD-6C3E-41C9-AABD-F623388E9E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E1FD792-2164-417D-B913-54C4A48A2976}"/>
              </a:ext>
            </a:extLst>
          </p:cNvPr>
          <p:cNvSpPr>
            <a:spLocks noGrp="1"/>
          </p:cNvSpPr>
          <p:nvPr>
            <p:ph type="dt" sz="half" idx="10"/>
          </p:nvPr>
        </p:nvSpPr>
        <p:spPr/>
        <p:txBody>
          <a:bodyPr/>
          <a:lstStyle/>
          <a:p>
            <a:fld id="{4004A779-584C-4C13-8E31-52B50A3C6EF3}" type="datetimeFigureOut">
              <a:rPr lang="en-GB" smtClean="0"/>
              <a:t>01/06/2025</a:t>
            </a:fld>
            <a:endParaRPr lang="en-GB"/>
          </a:p>
        </p:txBody>
      </p:sp>
      <p:sp>
        <p:nvSpPr>
          <p:cNvPr id="5" name="Footer Placeholder 4">
            <a:extLst>
              <a:ext uri="{FF2B5EF4-FFF2-40B4-BE49-F238E27FC236}">
                <a16:creationId xmlns:a16="http://schemas.microsoft.com/office/drawing/2014/main" id="{3F66293A-D676-4612-90A3-0C3A24700A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7733E0-13C1-45F0-8E33-30F46AA63D64}"/>
              </a:ext>
            </a:extLst>
          </p:cNvPr>
          <p:cNvSpPr>
            <a:spLocks noGrp="1"/>
          </p:cNvSpPr>
          <p:nvPr>
            <p:ph type="sldNum" sz="quarter" idx="12"/>
          </p:nvPr>
        </p:nvSpPr>
        <p:spPr/>
        <p:txBody>
          <a:bodyPr/>
          <a:lstStyle/>
          <a:p>
            <a:fld id="{16AE242A-F410-4883-8B0F-95F11CEFF73E}" type="slidenum">
              <a:rPr lang="en-GB" smtClean="0"/>
              <a:t>‹#›</a:t>
            </a:fld>
            <a:endParaRPr lang="en-GB"/>
          </a:p>
        </p:txBody>
      </p:sp>
    </p:spTree>
    <p:extLst>
      <p:ext uri="{BB962C8B-B14F-4D97-AF65-F5344CB8AC3E}">
        <p14:creationId xmlns:p14="http://schemas.microsoft.com/office/powerpoint/2010/main" val="1561790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090F7-5747-4E33-AFFD-72745FF88B9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8F7DD86-4D3C-4AAB-BF32-B5A0FCEEA5C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9260F89-5DEC-403E-BFF5-1C07A2559D2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3AC34F2-A43B-406A-AA2C-2FD4A2FAF92A}"/>
              </a:ext>
            </a:extLst>
          </p:cNvPr>
          <p:cNvSpPr>
            <a:spLocks noGrp="1"/>
          </p:cNvSpPr>
          <p:nvPr>
            <p:ph type="dt" sz="half" idx="10"/>
          </p:nvPr>
        </p:nvSpPr>
        <p:spPr/>
        <p:txBody>
          <a:bodyPr/>
          <a:lstStyle/>
          <a:p>
            <a:fld id="{4004A779-584C-4C13-8E31-52B50A3C6EF3}" type="datetimeFigureOut">
              <a:rPr lang="en-GB" smtClean="0"/>
              <a:t>01/06/2025</a:t>
            </a:fld>
            <a:endParaRPr lang="en-GB"/>
          </a:p>
        </p:txBody>
      </p:sp>
      <p:sp>
        <p:nvSpPr>
          <p:cNvPr id="6" name="Footer Placeholder 5">
            <a:extLst>
              <a:ext uri="{FF2B5EF4-FFF2-40B4-BE49-F238E27FC236}">
                <a16:creationId xmlns:a16="http://schemas.microsoft.com/office/drawing/2014/main" id="{78BAB20F-9205-4B42-8A81-0B612C9B8ED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FB92801-B12F-433E-BBB5-805CD1DAA823}"/>
              </a:ext>
            </a:extLst>
          </p:cNvPr>
          <p:cNvSpPr>
            <a:spLocks noGrp="1"/>
          </p:cNvSpPr>
          <p:nvPr>
            <p:ph type="sldNum" sz="quarter" idx="12"/>
          </p:nvPr>
        </p:nvSpPr>
        <p:spPr/>
        <p:txBody>
          <a:bodyPr/>
          <a:lstStyle/>
          <a:p>
            <a:fld id="{16AE242A-F410-4883-8B0F-95F11CEFF73E}" type="slidenum">
              <a:rPr lang="en-GB" smtClean="0"/>
              <a:t>‹#›</a:t>
            </a:fld>
            <a:endParaRPr lang="en-GB"/>
          </a:p>
        </p:txBody>
      </p:sp>
    </p:spTree>
    <p:extLst>
      <p:ext uri="{BB962C8B-B14F-4D97-AF65-F5344CB8AC3E}">
        <p14:creationId xmlns:p14="http://schemas.microsoft.com/office/powerpoint/2010/main" val="1418318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04588-E433-4598-99F2-AA211C25843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D57E698-9C75-4916-AA35-0222DF5460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6558FAD-5225-44D4-9796-4B82EDDB108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F9801F5-52E3-4D25-8A76-07826F9AD0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BB9C286-BC63-46C3-A7F4-0CDC328672A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B9BAE38-F1D5-4C97-BD2A-AC55D87D206A}"/>
              </a:ext>
            </a:extLst>
          </p:cNvPr>
          <p:cNvSpPr>
            <a:spLocks noGrp="1"/>
          </p:cNvSpPr>
          <p:nvPr>
            <p:ph type="dt" sz="half" idx="10"/>
          </p:nvPr>
        </p:nvSpPr>
        <p:spPr/>
        <p:txBody>
          <a:bodyPr/>
          <a:lstStyle/>
          <a:p>
            <a:fld id="{4004A779-584C-4C13-8E31-52B50A3C6EF3}" type="datetimeFigureOut">
              <a:rPr lang="en-GB" smtClean="0"/>
              <a:t>01/06/2025</a:t>
            </a:fld>
            <a:endParaRPr lang="en-GB"/>
          </a:p>
        </p:txBody>
      </p:sp>
      <p:sp>
        <p:nvSpPr>
          <p:cNvPr id="8" name="Footer Placeholder 7">
            <a:extLst>
              <a:ext uri="{FF2B5EF4-FFF2-40B4-BE49-F238E27FC236}">
                <a16:creationId xmlns:a16="http://schemas.microsoft.com/office/drawing/2014/main" id="{94D85EA4-0043-41F4-82B5-C814CBE96A3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60F9EEE-A8B5-4658-8B1A-2FE84D7274B7}"/>
              </a:ext>
            </a:extLst>
          </p:cNvPr>
          <p:cNvSpPr>
            <a:spLocks noGrp="1"/>
          </p:cNvSpPr>
          <p:nvPr>
            <p:ph type="sldNum" sz="quarter" idx="12"/>
          </p:nvPr>
        </p:nvSpPr>
        <p:spPr/>
        <p:txBody>
          <a:bodyPr/>
          <a:lstStyle/>
          <a:p>
            <a:fld id="{16AE242A-F410-4883-8B0F-95F11CEFF73E}" type="slidenum">
              <a:rPr lang="en-GB" smtClean="0"/>
              <a:t>‹#›</a:t>
            </a:fld>
            <a:endParaRPr lang="en-GB"/>
          </a:p>
        </p:txBody>
      </p:sp>
    </p:spTree>
    <p:extLst>
      <p:ext uri="{BB962C8B-B14F-4D97-AF65-F5344CB8AC3E}">
        <p14:creationId xmlns:p14="http://schemas.microsoft.com/office/powerpoint/2010/main" val="1989374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42F5C-4A10-4EF6-B318-4FAF950B19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549C1FC-8D5D-4023-9A8D-B3926FBB0C82}"/>
              </a:ext>
            </a:extLst>
          </p:cNvPr>
          <p:cNvSpPr>
            <a:spLocks noGrp="1"/>
          </p:cNvSpPr>
          <p:nvPr>
            <p:ph type="dt" sz="half" idx="10"/>
          </p:nvPr>
        </p:nvSpPr>
        <p:spPr/>
        <p:txBody>
          <a:bodyPr/>
          <a:lstStyle/>
          <a:p>
            <a:fld id="{4004A779-584C-4C13-8E31-52B50A3C6EF3}" type="datetimeFigureOut">
              <a:rPr lang="en-GB" smtClean="0"/>
              <a:t>01/06/2025</a:t>
            </a:fld>
            <a:endParaRPr lang="en-GB"/>
          </a:p>
        </p:txBody>
      </p:sp>
      <p:sp>
        <p:nvSpPr>
          <p:cNvPr id="4" name="Footer Placeholder 3">
            <a:extLst>
              <a:ext uri="{FF2B5EF4-FFF2-40B4-BE49-F238E27FC236}">
                <a16:creationId xmlns:a16="http://schemas.microsoft.com/office/drawing/2014/main" id="{369E4215-9E60-4AC0-BC5A-83AB6F3EB91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A17BD7B-D62E-48BE-BB2F-6C5A19476599}"/>
              </a:ext>
            </a:extLst>
          </p:cNvPr>
          <p:cNvSpPr>
            <a:spLocks noGrp="1"/>
          </p:cNvSpPr>
          <p:nvPr>
            <p:ph type="sldNum" sz="quarter" idx="12"/>
          </p:nvPr>
        </p:nvSpPr>
        <p:spPr/>
        <p:txBody>
          <a:bodyPr/>
          <a:lstStyle/>
          <a:p>
            <a:fld id="{16AE242A-F410-4883-8B0F-95F11CEFF73E}" type="slidenum">
              <a:rPr lang="en-GB" smtClean="0"/>
              <a:t>‹#›</a:t>
            </a:fld>
            <a:endParaRPr lang="en-GB"/>
          </a:p>
        </p:txBody>
      </p:sp>
    </p:spTree>
    <p:extLst>
      <p:ext uri="{BB962C8B-B14F-4D97-AF65-F5344CB8AC3E}">
        <p14:creationId xmlns:p14="http://schemas.microsoft.com/office/powerpoint/2010/main" val="3165068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C199D0-7A98-4BBA-A5E7-5BC33795DF63}"/>
              </a:ext>
            </a:extLst>
          </p:cNvPr>
          <p:cNvSpPr>
            <a:spLocks noGrp="1"/>
          </p:cNvSpPr>
          <p:nvPr>
            <p:ph type="dt" sz="half" idx="10"/>
          </p:nvPr>
        </p:nvSpPr>
        <p:spPr/>
        <p:txBody>
          <a:bodyPr/>
          <a:lstStyle/>
          <a:p>
            <a:fld id="{4004A779-584C-4C13-8E31-52B50A3C6EF3}" type="datetimeFigureOut">
              <a:rPr lang="en-GB" smtClean="0"/>
              <a:t>01/06/2025</a:t>
            </a:fld>
            <a:endParaRPr lang="en-GB"/>
          </a:p>
        </p:txBody>
      </p:sp>
      <p:sp>
        <p:nvSpPr>
          <p:cNvPr id="3" name="Footer Placeholder 2">
            <a:extLst>
              <a:ext uri="{FF2B5EF4-FFF2-40B4-BE49-F238E27FC236}">
                <a16:creationId xmlns:a16="http://schemas.microsoft.com/office/drawing/2014/main" id="{E32347CE-5336-453A-90F6-4B050B51566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0D921EF-E28F-4F82-AEC3-F83659FF9BD5}"/>
              </a:ext>
            </a:extLst>
          </p:cNvPr>
          <p:cNvSpPr>
            <a:spLocks noGrp="1"/>
          </p:cNvSpPr>
          <p:nvPr>
            <p:ph type="sldNum" sz="quarter" idx="12"/>
          </p:nvPr>
        </p:nvSpPr>
        <p:spPr/>
        <p:txBody>
          <a:bodyPr/>
          <a:lstStyle/>
          <a:p>
            <a:fld id="{16AE242A-F410-4883-8B0F-95F11CEFF73E}" type="slidenum">
              <a:rPr lang="en-GB" smtClean="0"/>
              <a:t>‹#›</a:t>
            </a:fld>
            <a:endParaRPr lang="en-GB"/>
          </a:p>
        </p:txBody>
      </p:sp>
    </p:spTree>
    <p:extLst>
      <p:ext uri="{BB962C8B-B14F-4D97-AF65-F5344CB8AC3E}">
        <p14:creationId xmlns:p14="http://schemas.microsoft.com/office/powerpoint/2010/main" val="212265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879ED-414F-4EBD-823D-36BD2B6532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00C1C08-F161-4376-A4F3-C8F2426752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279AB5F-211A-4232-95CC-0C2E180579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FF9C47-45B5-4F82-8C7C-7174A36EFA2A}"/>
              </a:ext>
            </a:extLst>
          </p:cNvPr>
          <p:cNvSpPr>
            <a:spLocks noGrp="1"/>
          </p:cNvSpPr>
          <p:nvPr>
            <p:ph type="dt" sz="half" idx="10"/>
          </p:nvPr>
        </p:nvSpPr>
        <p:spPr/>
        <p:txBody>
          <a:bodyPr/>
          <a:lstStyle/>
          <a:p>
            <a:fld id="{4004A779-584C-4C13-8E31-52B50A3C6EF3}" type="datetimeFigureOut">
              <a:rPr lang="en-GB" smtClean="0"/>
              <a:t>01/06/2025</a:t>
            </a:fld>
            <a:endParaRPr lang="en-GB"/>
          </a:p>
        </p:txBody>
      </p:sp>
      <p:sp>
        <p:nvSpPr>
          <p:cNvPr id="6" name="Footer Placeholder 5">
            <a:extLst>
              <a:ext uri="{FF2B5EF4-FFF2-40B4-BE49-F238E27FC236}">
                <a16:creationId xmlns:a16="http://schemas.microsoft.com/office/drawing/2014/main" id="{99A3E4FB-3C9C-4236-B394-DA658769CCE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BDDFBD5-2B6A-46F3-854C-BE7937450191}"/>
              </a:ext>
            </a:extLst>
          </p:cNvPr>
          <p:cNvSpPr>
            <a:spLocks noGrp="1"/>
          </p:cNvSpPr>
          <p:nvPr>
            <p:ph type="sldNum" sz="quarter" idx="12"/>
          </p:nvPr>
        </p:nvSpPr>
        <p:spPr/>
        <p:txBody>
          <a:bodyPr/>
          <a:lstStyle/>
          <a:p>
            <a:fld id="{16AE242A-F410-4883-8B0F-95F11CEFF73E}" type="slidenum">
              <a:rPr lang="en-GB" smtClean="0"/>
              <a:t>‹#›</a:t>
            </a:fld>
            <a:endParaRPr lang="en-GB"/>
          </a:p>
        </p:txBody>
      </p:sp>
    </p:spTree>
    <p:extLst>
      <p:ext uri="{BB962C8B-B14F-4D97-AF65-F5344CB8AC3E}">
        <p14:creationId xmlns:p14="http://schemas.microsoft.com/office/powerpoint/2010/main" val="163411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95E84-F007-48E7-92BF-EF87A2ED32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DCC274C-B6D7-4BDA-AC3D-1818D8162D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D1282C3-64CF-4037-9BD9-E0AD625599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B28C255-FACB-48A4-8D2B-71503592F26F}"/>
              </a:ext>
            </a:extLst>
          </p:cNvPr>
          <p:cNvSpPr>
            <a:spLocks noGrp="1"/>
          </p:cNvSpPr>
          <p:nvPr>
            <p:ph type="dt" sz="half" idx="10"/>
          </p:nvPr>
        </p:nvSpPr>
        <p:spPr/>
        <p:txBody>
          <a:bodyPr/>
          <a:lstStyle/>
          <a:p>
            <a:fld id="{4004A779-584C-4C13-8E31-52B50A3C6EF3}" type="datetimeFigureOut">
              <a:rPr lang="en-GB" smtClean="0"/>
              <a:t>01/06/2025</a:t>
            </a:fld>
            <a:endParaRPr lang="en-GB"/>
          </a:p>
        </p:txBody>
      </p:sp>
      <p:sp>
        <p:nvSpPr>
          <p:cNvPr id="6" name="Footer Placeholder 5">
            <a:extLst>
              <a:ext uri="{FF2B5EF4-FFF2-40B4-BE49-F238E27FC236}">
                <a16:creationId xmlns:a16="http://schemas.microsoft.com/office/drawing/2014/main" id="{CC6F1E7E-DF79-4E58-BA82-6FACB6FD142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EC7258D-055B-4E11-A1A9-205EE060C8F3}"/>
              </a:ext>
            </a:extLst>
          </p:cNvPr>
          <p:cNvSpPr>
            <a:spLocks noGrp="1"/>
          </p:cNvSpPr>
          <p:nvPr>
            <p:ph type="sldNum" sz="quarter" idx="12"/>
          </p:nvPr>
        </p:nvSpPr>
        <p:spPr/>
        <p:txBody>
          <a:bodyPr/>
          <a:lstStyle/>
          <a:p>
            <a:fld id="{16AE242A-F410-4883-8B0F-95F11CEFF73E}" type="slidenum">
              <a:rPr lang="en-GB" smtClean="0"/>
              <a:t>‹#›</a:t>
            </a:fld>
            <a:endParaRPr lang="en-GB"/>
          </a:p>
        </p:txBody>
      </p:sp>
    </p:spTree>
    <p:extLst>
      <p:ext uri="{BB962C8B-B14F-4D97-AF65-F5344CB8AC3E}">
        <p14:creationId xmlns:p14="http://schemas.microsoft.com/office/powerpoint/2010/main" val="3207321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DF9A38-5DE5-4473-8748-D134947F9C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414DF34-1BB5-4428-A93F-8B652985BC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AE6F555-FC2B-43ED-AD28-4430F9A34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04A779-584C-4C13-8E31-52B50A3C6EF3}" type="datetimeFigureOut">
              <a:rPr lang="en-GB" smtClean="0"/>
              <a:t>01/06/2025</a:t>
            </a:fld>
            <a:endParaRPr lang="en-GB"/>
          </a:p>
        </p:txBody>
      </p:sp>
      <p:sp>
        <p:nvSpPr>
          <p:cNvPr id="5" name="Footer Placeholder 4">
            <a:extLst>
              <a:ext uri="{FF2B5EF4-FFF2-40B4-BE49-F238E27FC236}">
                <a16:creationId xmlns:a16="http://schemas.microsoft.com/office/drawing/2014/main" id="{62B1B981-B93D-4625-BB26-6EFD96CA16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110986B-1829-4134-AFE2-6D4DCF94E4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AE242A-F410-4883-8B0F-95F11CEFF73E}" type="slidenum">
              <a:rPr lang="en-GB" smtClean="0"/>
              <a:t>‹#›</a:t>
            </a:fld>
            <a:endParaRPr lang="en-GB"/>
          </a:p>
        </p:txBody>
      </p:sp>
    </p:spTree>
    <p:extLst>
      <p:ext uri="{BB962C8B-B14F-4D97-AF65-F5344CB8AC3E}">
        <p14:creationId xmlns:p14="http://schemas.microsoft.com/office/powerpoint/2010/main" val="35396635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txBox="1">
            <a:spLocks/>
          </p:cNvSpPr>
          <p:nvPr/>
        </p:nvSpPr>
        <p:spPr>
          <a:xfrm>
            <a:off x="1170096" y="3429336"/>
            <a:ext cx="8343180" cy="3024336"/>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ltLang="en-US" b="1" dirty="0"/>
          </a:p>
        </p:txBody>
      </p:sp>
      <p:sp>
        <p:nvSpPr>
          <p:cNvPr id="6" name="TextBox 5"/>
          <p:cNvSpPr txBox="1"/>
          <p:nvPr/>
        </p:nvSpPr>
        <p:spPr>
          <a:xfrm>
            <a:off x="637670" y="635195"/>
            <a:ext cx="3781805" cy="646331"/>
          </a:xfrm>
          <a:prstGeom prst="rect">
            <a:avLst/>
          </a:prstGeom>
          <a:noFill/>
        </p:spPr>
        <p:txBody>
          <a:bodyPr wrap="none" rtlCol="0">
            <a:spAutoFit/>
          </a:bodyPr>
          <a:lstStyle/>
          <a:p>
            <a:r>
              <a:rPr lang="en-GB" dirty="0">
                <a:latin typeface="Comic Sans MS" panose="030F0702030302020204" pitchFamily="66" charset="0"/>
              </a:rPr>
              <a:t>KEY INSTANT RECALL FACTS   </a:t>
            </a:r>
          </a:p>
          <a:p>
            <a:r>
              <a:rPr lang="en-GB" dirty="0">
                <a:latin typeface="Comic Sans MS" panose="030F0702030302020204" pitchFamily="66" charset="0"/>
              </a:rPr>
              <a:t>SUMMER TERM 2   YEAR 2</a:t>
            </a:r>
          </a:p>
        </p:txBody>
      </p:sp>
      <p:sp>
        <p:nvSpPr>
          <p:cNvPr id="7" name="Rounded Rectangle 6"/>
          <p:cNvSpPr/>
          <p:nvPr/>
        </p:nvSpPr>
        <p:spPr>
          <a:xfrm>
            <a:off x="417862" y="405521"/>
            <a:ext cx="4083800" cy="1105681"/>
          </a:xfrm>
          <a:prstGeom prst="roundRect">
            <a:avLst/>
          </a:prstGeom>
          <a:no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9" name="Rounded Rectangle 8"/>
          <p:cNvSpPr/>
          <p:nvPr/>
        </p:nvSpPr>
        <p:spPr>
          <a:xfrm>
            <a:off x="5207251" y="81890"/>
            <a:ext cx="3022722" cy="2073872"/>
          </a:xfrm>
          <a:prstGeom prst="roundRect">
            <a:avLst/>
          </a:prstGeom>
          <a:no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pic>
        <p:nvPicPr>
          <p:cNvPr id="1026" name="Picture 2" descr="Sledmere and Wetwang CofE Primary Schools (@sledwetfed) | Twit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65616" y="213611"/>
            <a:ext cx="2019656" cy="148949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17862" y="1594262"/>
            <a:ext cx="4958358" cy="369332"/>
          </a:xfrm>
          <a:prstGeom prst="rect">
            <a:avLst/>
          </a:prstGeom>
          <a:noFill/>
        </p:spPr>
        <p:txBody>
          <a:bodyPr wrap="square" rtlCol="0">
            <a:spAutoFit/>
          </a:bodyPr>
          <a:lstStyle/>
          <a:p>
            <a:r>
              <a:rPr lang="en-GB" u="sng" dirty="0">
                <a:latin typeface="Comic Sans MS" panose="030F0702030302020204" pitchFamily="66" charset="0"/>
              </a:rPr>
              <a:t>Revise 2, 10 and 5 times table.</a:t>
            </a:r>
          </a:p>
        </p:txBody>
      </p:sp>
      <p:sp>
        <p:nvSpPr>
          <p:cNvPr id="5" name="TextBox 4"/>
          <p:cNvSpPr txBox="1"/>
          <p:nvPr/>
        </p:nvSpPr>
        <p:spPr>
          <a:xfrm>
            <a:off x="8459478" y="1778928"/>
            <a:ext cx="3018218" cy="1384995"/>
          </a:xfrm>
          <a:prstGeom prst="rect">
            <a:avLst/>
          </a:prstGeom>
          <a:noFill/>
        </p:spPr>
        <p:txBody>
          <a:bodyPr wrap="square" rtlCol="0">
            <a:spAutoFit/>
          </a:bodyPr>
          <a:lstStyle/>
          <a:p>
            <a:r>
              <a:rPr lang="en-GB" sz="1200" dirty="0">
                <a:solidFill>
                  <a:schemeClr val="accent1">
                    <a:lumMod val="75000"/>
                  </a:schemeClr>
                </a:solidFill>
                <a:latin typeface="Comic Sans MS" panose="030F0702030302020204" pitchFamily="66" charset="0"/>
              </a:rPr>
              <a:t>By the end of the half-term, your child should be able to instantly recall these facts. We will be working on these facts in school, but because little and often is essential for instant recall, it would help if they could practise at home.</a:t>
            </a:r>
          </a:p>
        </p:txBody>
      </p:sp>
      <p:sp>
        <p:nvSpPr>
          <p:cNvPr id="14" name="Text Placeholder 12"/>
          <p:cNvSpPr txBox="1">
            <a:spLocks/>
          </p:cNvSpPr>
          <p:nvPr/>
        </p:nvSpPr>
        <p:spPr>
          <a:xfrm>
            <a:off x="329085" y="5102104"/>
            <a:ext cx="10791895" cy="6141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dirty="0">
                <a:latin typeface="Comic Sans MS" panose="030F0702030302020204" pitchFamily="66" charset="0"/>
                <a:ea typeface="Calibri" pitchFamily="34" charset="0"/>
                <a:cs typeface="Times New Roman" pitchFamily="18" charset="0"/>
              </a:rPr>
              <a:t>They should be able to answer these questions in any order, including missing number </a:t>
            </a:r>
            <a:r>
              <a:rPr lang="en-GB" altLang="en-US" sz="1600" dirty="0">
                <a:latin typeface="Comic Sans MS" panose="030F0702030302020204" pitchFamily="66" charset="0"/>
                <a:ea typeface="Calibri" pitchFamily="34" charset="0"/>
                <a:cs typeface="Times New Roman" pitchFamily="18" charset="0"/>
              </a:rPr>
              <a:t>questions. E.g. 5 x 8 = ? </a:t>
            </a:r>
          </a:p>
          <a:p>
            <a:pPr marL="0" indent="0">
              <a:buNone/>
            </a:pPr>
            <a:r>
              <a:rPr lang="en-GB" altLang="en-US" sz="1600" dirty="0">
                <a:latin typeface="Comic Sans MS" panose="030F0702030302020204" pitchFamily="66" charset="0"/>
                <a:ea typeface="Calibri" pitchFamily="34" charset="0"/>
                <a:cs typeface="Times New Roman" pitchFamily="18" charset="0"/>
              </a:rPr>
              <a:t>8 x 5 =?  40 divided by 5 = ?   40 divided by 8 = ?  and  8 x ? = 40.</a:t>
            </a:r>
          </a:p>
          <a:p>
            <a:pPr marL="0" indent="0">
              <a:buNone/>
            </a:pPr>
            <a:endParaRPr lang="en-GB" altLang="en-US" sz="1600" dirty="0">
              <a:latin typeface="Comic Sans MS" panose="030F0702030302020204" pitchFamily="66" charset="0"/>
              <a:ea typeface="Calibri" pitchFamily="34" charset="0"/>
              <a:cs typeface="Times New Roman" pitchFamily="18" charset="0"/>
            </a:endParaRPr>
          </a:p>
          <a:p>
            <a:pPr marL="0" indent="0">
              <a:buNone/>
            </a:pPr>
            <a:endParaRPr lang="en-GB" altLang="en-US" sz="1600" dirty="0">
              <a:latin typeface="Comic Sans MS" panose="030F0702030302020204" pitchFamily="66" charset="0"/>
              <a:ea typeface="Calibri" pitchFamily="34" charset="0"/>
              <a:cs typeface="Times New Roman" pitchFamily="18" charset="0"/>
            </a:endParaRPr>
          </a:p>
          <a:p>
            <a:pPr marL="0" indent="0">
              <a:buNone/>
            </a:pPr>
            <a:endParaRPr lang="en-GB" altLang="en-US" sz="1600" dirty="0">
              <a:latin typeface="Comic Sans MS" panose="030F0702030302020204" pitchFamily="66" charset="0"/>
              <a:ea typeface="Calibri" pitchFamily="34" charset="0"/>
              <a:cs typeface="Times New Roman" pitchFamily="18" charset="0"/>
            </a:endParaRPr>
          </a:p>
          <a:p>
            <a:endParaRPr lang="en-GB" dirty="0"/>
          </a:p>
        </p:txBody>
      </p:sp>
      <p:sp>
        <p:nvSpPr>
          <p:cNvPr id="10" name="Rectangle 9"/>
          <p:cNvSpPr/>
          <p:nvPr/>
        </p:nvSpPr>
        <p:spPr>
          <a:xfrm>
            <a:off x="191965" y="5718936"/>
            <a:ext cx="11808069" cy="1292662"/>
          </a:xfrm>
          <a:prstGeom prst="rect">
            <a:avLst/>
          </a:prstGeom>
        </p:spPr>
        <p:txBody>
          <a:bodyPr wrap="square">
            <a:spAutoFit/>
          </a:bodyPr>
          <a:lstStyle/>
          <a:p>
            <a:pPr lvl="0" eaLnBrk="0" fontAlgn="base" hangingPunct="0">
              <a:spcBef>
                <a:spcPct val="0"/>
              </a:spcBef>
              <a:spcAft>
                <a:spcPct val="0"/>
              </a:spcAft>
              <a:buClrTx/>
              <a:buSzTx/>
            </a:pPr>
            <a:r>
              <a:rPr lang="en-GB" altLang="en-US" sz="1600" u="sng" dirty="0">
                <a:latin typeface="Comic Sans MS" panose="030F0702030302020204" pitchFamily="66" charset="0"/>
                <a:ea typeface="Calibri" pitchFamily="34" charset="0"/>
                <a:cs typeface="Times New Roman" pitchFamily="18" charset="0"/>
              </a:rPr>
              <a:t>Times Table </a:t>
            </a:r>
            <a:r>
              <a:rPr lang="en-GB" altLang="en-US" sz="1600" u="sng" dirty="0" err="1">
                <a:latin typeface="Comic Sans MS" panose="030F0702030302020204" pitchFamily="66" charset="0"/>
                <a:ea typeface="Calibri" pitchFamily="34" charset="0"/>
                <a:cs typeface="Times New Roman" pitchFamily="18" charset="0"/>
              </a:rPr>
              <a:t>Rockstars</a:t>
            </a:r>
            <a:r>
              <a:rPr lang="en-GB" altLang="en-US" sz="1600" u="sng" dirty="0">
                <a:latin typeface="Comic Sans MS" panose="030F0702030302020204" pitchFamily="66" charset="0"/>
                <a:ea typeface="Calibri" pitchFamily="34" charset="0"/>
                <a:cs typeface="Times New Roman" pitchFamily="18" charset="0"/>
              </a:rPr>
              <a:t> </a:t>
            </a:r>
            <a:r>
              <a:rPr lang="en-GB" altLang="en-US" sz="1600" dirty="0">
                <a:latin typeface="Comic Sans MS" panose="030F0702030302020204" pitchFamily="66" charset="0"/>
                <a:ea typeface="Calibri" pitchFamily="34" charset="0"/>
                <a:cs typeface="Times New Roman" pitchFamily="18" charset="0"/>
              </a:rPr>
              <a:t>- Your child should have a Times Table </a:t>
            </a:r>
            <a:r>
              <a:rPr lang="en-GB" altLang="en-US" sz="1600" dirty="0" err="1">
                <a:latin typeface="Comic Sans MS" panose="030F0702030302020204" pitchFamily="66" charset="0"/>
                <a:ea typeface="Calibri" pitchFamily="34" charset="0"/>
                <a:cs typeface="Times New Roman" pitchFamily="18" charset="0"/>
              </a:rPr>
              <a:t>Rockstars</a:t>
            </a:r>
            <a:r>
              <a:rPr lang="en-GB" altLang="en-US" sz="1600" dirty="0">
                <a:latin typeface="Comic Sans MS" panose="030F0702030302020204" pitchFamily="66" charset="0"/>
                <a:ea typeface="Calibri" pitchFamily="34" charset="0"/>
                <a:cs typeface="Times New Roman" pitchFamily="18" charset="0"/>
              </a:rPr>
              <a:t> Login and it should be set to the times table that your child is learning. Spending 10 minutes, 3 x a week will really help to support the learning of times tables.</a:t>
            </a:r>
            <a:endParaRPr lang="en-GB" altLang="en-US" sz="1600" u="sng" dirty="0">
              <a:latin typeface="Comic Sans MS" panose="030F0702030302020204" pitchFamily="66" charset="0"/>
              <a:ea typeface="Calibri" pitchFamily="34" charset="0"/>
              <a:cs typeface="Times New Roman" pitchFamily="18" charset="0"/>
            </a:endParaRPr>
          </a:p>
          <a:p>
            <a:pPr lvl="0" eaLnBrk="0" fontAlgn="base" hangingPunct="0">
              <a:spcBef>
                <a:spcPct val="0"/>
              </a:spcBef>
              <a:spcAft>
                <a:spcPct val="0"/>
              </a:spcAft>
              <a:buClrTx/>
              <a:buSzTx/>
            </a:pPr>
            <a:r>
              <a:rPr lang="en-GB" altLang="en-US" sz="1600" u="sng" dirty="0">
                <a:latin typeface="Comic Sans MS" panose="030F0702030302020204" pitchFamily="66" charset="0"/>
                <a:ea typeface="Calibri" pitchFamily="34" charset="0"/>
                <a:cs typeface="Times New Roman" pitchFamily="18" charset="0"/>
              </a:rPr>
              <a:t>Songs and Chants</a:t>
            </a:r>
            <a:r>
              <a:rPr lang="en-GB" altLang="en-US" sz="1600" dirty="0">
                <a:latin typeface="Comic Sans MS" panose="030F0702030302020204" pitchFamily="66" charset="0"/>
                <a:ea typeface="Calibri" pitchFamily="34" charset="0"/>
                <a:cs typeface="Times New Roman" pitchFamily="18" charset="0"/>
              </a:rPr>
              <a:t> – You can buy Times Tables CDs or find multiplication songs and chants online. If your child creates their own song, this can make the times tables even more memorable.</a:t>
            </a:r>
          </a:p>
          <a:p>
            <a:pPr lvl="0" eaLnBrk="0" fontAlgn="base" hangingPunct="0">
              <a:spcBef>
                <a:spcPct val="0"/>
              </a:spcBef>
              <a:spcAft>
                <a:spcPct val="0"/>
              </a:spcAft>
              <a:buClrTx/>
              <a:buSzTx/>
            </a:pPr>
            <a:endParaRPr lang="en-GB" altLang="en-US" sz="1400" dirty="0">
              <a:latin typeface="Comic Sans MS" panose="030F0702030302020204" pitchFamily="66" charset="0"/>
              <a:ea typeface="Calibri" pitchFamily="34" charset="0"/>
              <a:cs typeface="Times New Roman" pitchFamily="18" charset="0"/>
            </a:endParaRPr>
          </a:p>
        </p:txBody>
      </p:sp>
      <p:graphicFrame>
        <p:nvGraphicFramePr>
          <p:cNvPr id="13" name="Content Placeholder 6"/>
          <p:cNvGraphicFramePr>
            <a:graphicFrameLocks/>
          </p:cNvGraphicFramePr>
          <p:nvPr>
            <p:extLst/>
          </p:nvPr>
        </p:nvGraphicFramePr>
        <p:xfrm>
          <a:off x="-212990" y="2271948"/>
          <a:ext cx="3390900" cy="2313432"/>
        </p:xfrm>
        <a:graphic>
          <a:graphicData uri="http://schemas.openxmlformats.org/drawingml/2006/table">
            <a:tbl>
              <a:tblPr firstRow="1" bandRow="1">
                <a:tableStyleId>{2D5ABB26-0587-4C30-8999-92F81FD0307C}</a:tableStyleId>
              </a:tblPr>
              <a:tblGrid>
                <a:gridCol w="1695450">
                  <a:extLst>
                    <a:ext uri="{9D8B030D-6E8A-4147-A177-3AD203B41FA5}">
                      <a16:colId xmlns:a16="http://schemas.microsoft.com/office/drawing/2014/main" val="20000"/>
                    </a:ext>
                  </a:extLst>
                </a:gridCol>
                <a:gridCol w="1695450">
                  <a:extLst>
                    <a:ext uri="{9D8B030D-6E8A-4147-A177-3AD203B41FA5}">
                      <a16:colId xmlns:a16="http://schemas.microsoft.com/office/drawing/2014/main" val="20001"/>
                    </a:ext>
                  </a:extLst>
                </a:gridCol>
              </a:tblGrid>
              <a:tr h="2313432">
                <a:tc>
                  <a:txBody>
                    <a:bodyPr/>
                    <a:lstStyle/>
                    <a:p>
                      <a:pPr algn="ctr">
                        <a:lnSpc>
                          <a:spcPct val="115000"/>
                        </a:lnSpc>
                        <a:spcAft>
                          <a:spcPts val="0"/>
                        </a:spcAft>
                      </a:pPr>
                      <a:r>
                        <a:rPr lang="en-GB" sz="1100" dirty="0">
                          <a:effectLst/>
                        </a:rPr>
                        <a:t>5 × 1 = 5</a:t>
                      </a:r>
                    </a:p>
                    <a:p>
                      <a:pPr algn="ctr">
                        <a:lnSpc>
                          <a:spcPct val="115000"/>
                        </a:lnSpc>
                        <a:spcAft>
                          <a:spcPts val="0"/>
                        </a:spcAft>
                      </a:pPr>
                      <a:r>
                        <a:rPr lang="en-GB" sz="1100" dirty="0">
                          <a:effectLst/>
                        </a:rPr>
                        <a:t>5 × 2 = 10</a:t>
                      </a:r>
                    </a:p>
                    <a:p>
                      <a:pPr algn="ctr">
                        <a:lnSpc>
                          <a:spcPct val="115000"/>
                        </a:lnSpc>
                        <a:spcAft>
                          <a:spcPts val="0"/>
                        </a:spcAft>
                      </a:pPr>
                      <a:r>
                        <a:rPr lang="en-GB" sz="1100" dirty="0">
                          <a:effectLst/>
                        </a:rPr>
                        <a:t>5 × 3 = 15</a:t>
                      </a:r>
                    </a:p>
                    <a:p>
                      <a:pPr algn="ctr">
                        <a:lnSpc>
                          <a:spcPct val="115000"/>
                        </a:lnSpc>
                        <a:spcAft>
                          <a:spcPts val="0"/>
                        </a:spcAft>
                      </a:pPr>
                      <a:r>
                        <a:rPr lang="en-GB" sz="1100" dirty="0">
                          <a:effectLst/>
                        </a:rPr>
                        <a:t>5 × 4 = 20</a:t>
                      </a:r>
                    </a:p>
                    <a:p>
                      <a:pPr algn="ctr">
                        <a:lnSpc>
                          <a:spcPct val="115000"/>
                        </a:lnSpc>
                        <a:spcAft>
                          <a:spcPts val="0"/>
                        </a:spcAft>
                      </a:pPr>
                      <a:r>
                        <a:rPr lang="en-GB" sz="1100" dirty="0">
                          <a:effectLst/>
                        </a:rPr>
                        <a:t>5 × 5 = 25</a:t>
                      </a:r>
                    </a:p>
                    <a:p>
                      <a:pPr algn="ctr">
                        <a:lnSpc>
                          <a:spcPct val="115000"/>
                        </a:lnSpc>
                        <a:spcAft>
                          <a:spcPts val="0"/>
                        </a:spcAft>
                      </a:pPr>
                      <a:r>
                        <a:rPr lang="en-GB" sz="1100" dirty="0">
                          <a:effectLst/>
                        </a:rPr>
                        <a:t>5 × 6 = 30</a:t>
                      </a:r>
                    </a:p>
                    <a:p>
                      <a:pPr algn="ctr">
                        <a:lnSpc>
                          <a:spcPct val="115000"/>
                        </a:lnSpc>
                        <a:spcAft>
                          <a:spcPts val="0"/>
                        </a:spcAft>
                      </a:pPr>
                      <a:r>
                        <a:rPr lang="en-GB" sz="1100" dirty="0">
                          <a:effectLst/>
                        </a:rPr>
                        <a:t>5 × 7 = 35</a:t>
                      </a:r>
                    </a:p>
                    <a:p>
                      <a:pPr algn="ctr">
                        <a:lnSpc>
                          <a:spcPct val="115000"/>
                        </a:lnSpc>
                        <a:spcAft>
                          <a:spcPts val="0"/>
                        </a:spcAft>
                      </a:pPr>
                      <a:r>
                        <a:rPr lang="en-GB" sz="1100" dirty="0">
                          <a:effectLst/>
                        </a:rPr>
                        <a:t>5 × 8 = 40</a:t>
                      </a:r>
                    </a:p>
                    <a:p>
                      <a:pPr algn="ctr">
                        <a:lnSpc>
                          <a:spcPct val="115000"/>
                        </a:lnSpc>
                        <a:spcAft>
                          <a:spcPts val="0"/>
                        </a:spcAft>
                      </a:pPr>
                      <a:r>
                        <a:rPr lang="en-GB" sz="1100" dirty="0">
                          <a:effectLst/>
                        </a:rPr>
                        <a:t>5 × 9 = 45</a:t>
                      </a:r>
                    </a:p>
                    <a:p>
                      <a:pPr algn="ctr">
                        <a:lnSpc>
                          <a:spcPct val="115000"/>
                        </a:lnSpc>
                        <a:spcAft>
                          <a:spcPts val="0"/>
                        </a:spcAft>
                      </a:pPr>
                      <a:r>
                        <a:rPr lang="en-GB" sz="1100" dirty="0">
                          <a:effectLst/>
                        </a:rPr>
                        <a:t>5 × 10 = 50</a:t>
                      </a:r>
                    </a:p>
                    <a:p>
                      <a:pPr algn="ctr">
                        <a:lnSpc>
                          <a:spcPct val="115000"/>
                        </a:lnSpc>
                        <a:spcAft>
                          <a:spcPts val="0"/>
                        </a:spcAft>
                      </a:pPr>
                      <a:r>
                        <a:rPr lang="en-GB" sz="1100" dirty="0">
                          <a:effectLst/>
                        </a:rPr>
                        <a:t>5 × 11 = 55</a:t>
                      </a:r>
                    </a:p>
                    <a:p>
                      <a:pPr algn="ctr">
                        <a:lnSpc>
                          <a:spcPct val="115000"/>
                        </a:lnSpc>
                        <a:spcAft>
                          <a:spcPts val="0"/>
                        </a:spcAft>
                      </a:pPr>
                      <a:r>
                        <a:rPr lang="en-GB" sz="1100" dirty="0">
                          <a:effectLst/>
                        </a:rPr>
                        <a:t>5 × 12 = 60</a:t>
                      </a:r>
                      <a:endParaRPr lang="en-GB"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a:effectLst/>
                        </a:rPr>
                        <a:t>5 ÷ 5 = 1</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dirty="0">
                          <a:effectLst/>
                        </a:rPr>
                        <a:t>10 ÷ 5 = 2</a:t>
                      </a:r>
                    </a:p>
                    <a:p>
                      <a:pPr algn="ctr">
                        <a:lnSpc>
                          <a:spcPct val="115000"/>
                        </a:lnSpc>
                        <a:spcAft>
                          <a:spcPts val="0"/>
                        </a:spcAft>
                      </a:pPr>
                      <a:r>
                        <a:rPr lang="en-GB" sz="1100" dirty="0">
                          <a:effectLst/>
                        </a:rPr>
                        <a:t>15 ÷ 5 = 3</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dirty="0">
                          <a:effectLst/>
                        </a:rPr>
                        <a:t>20 ÷ 5 = 4</a:t>
                      </a:r>
                    </a:p>
                    <a:p>
                      <a:pPr algn="ctr">
                        <a:lnSpc>
                          <a:spcPct val="115000"/>
                        </a:lnSpc>
                        <a:spcAft>
                          <a:spcPts val="0"/>
                        </a:spcAft>
                      </a:pPr>
                      <a:r>
                        <a:rPr lang="en-GB" sz="1100" dirty="0">
                          <a:effectLst/>
                        </a:rPr>
                        <a:t>25 ÷ 5 = 5</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dirty="0">
                          <a:effectLst/>
                        </a:rPr>
                        <a:t>30 ÷ 5 = 6</a:t>
                      </a:r>
                    </a:p>
                    <a:p>
                      <a:pPr algn="ctr">
                        <a:lnSpc>
                          <a:spcPct val="115000"/>
                        </a:lnSpc>
                        <a:spcAft>
                          <a:spcPts val="0"/>
                        </a:spcAft>
                      </a:pPr>
                      <a:r>
                        <a:rPr lang="en-GB" sz="1100" dirty="0">
                          <a:effectLst/>
                        </a:rPr>
                        <a:t>35 ÷ 5 = 7</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dirty="0">
                          <a:effectLst/>
                        </a:rPr>
                        <a:t>40 ÷ 5 = 8</a:t>
                      </a:r>
                    </a:p>
                    <a:p>
                      <a:pPr algn="ctr">
                        <a:lnSpc>
                          <a:spcPct val="115000"/>
                        </a:lnSpc>
                        <a:spcAft>
                          <a:spcPts val="0"/>
                        </a:spcAft>
                      </a:pPr>
                      <a:r>
                        <a:rPr lang="en-GB" sz="1100" dirty="0">
                          <a:effectLst/>
                        </a:rPr>
                        <a:t>45 ÷ 5 = 9</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dirty="0">
                          <a:effectLst/>
                        </a:rPr>
                        <a:t>50 ÷ 5 = 10</a:t>
                      </a:r>
                    </a:p>
                    <a:p>
                      <a:pPr algn="ctr">
                        <a:lnSpc>
                          <a:spcPct val="115000"/>
                        </a:lnSpc>
                        <a:spcAft>
                          <a:spcPts val="0"/>
                        </a:spcAft>
                      </a:pPr>
                      <a:r>
                        <a:rPr lang="en-GB" sz="1100" dirty="0">
                          <a:effectLst/>
                        </a:rPr>
                        <a:t>55 ÷ 5 = 11</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dirty="0">
                          <a:effectLst/>
                        </a:rPr>
                        <a:t>60 ÷ 5 = 12</a:t>
                      </a:r>
                    </a:p>
                  </a:txBody>
                  <a:tcPr marL="68580" marR="68580" marT="0" marB="0"/>
                </a:tc>
                <a:extLst>
                  <a:ext uri="{0D108BD9-81ED-4DB2-BD59-A6C34878D82A}">
                    <a16:rowId xmlns:a16="http://schemas.microsoft.com/office/drawing/2014/main" val="10000"/>
                  </a:ext>
                </a:extLst>
              </a:tr>
            </a:tbl>
          </a:graphicData>
        </a:graphic>
      </p:graphicFrame>
      <p:sp>
        <p:nvSpPr>
          <p:cNvPr id="2" name="Rectangle 1"/>
          <p:cNvSpPr/>
          <p:nvPr/>
        </p:nvSpPr>
        <p:spPr>
          <a:xfrm>
            <a:off x="5259767" y="329524"/>
            <a:ext cx="6096000" cy="1754326"/>
          </a:xfrm>
          <a:prstGeom prst="rect">
            <a:avLst/>
          </a:prstGeom>
        </p:spPr>
        <p:txBody>
          <a:bodyPr>
            <a:spAutoFit/>
          </a:bodyPr>
          <a:lstStyle/>
          <a:p>
            <a:r>
              <a:rPr lang="en-GB" dirty="0">
                <a:latin typeface="Comic Sans MS" panose="030F0702030302020204" pitchFamily="66" charset="0"/>
              </a:rPr>
              <a:t>Key Vocabulary</a:t>
            </a:r>
          </a:p>
          <a:p>
            <a:r>
              <a:rPr lang="en-GB" dirty="0">
                <a:latin typeface="Comic Sans MS" panose="030F0702030302020204" pitchFamily="66" charset="0"/>
              </a:rPr>
              <a:t>What is 2 multiplied by 7?</a:t>
            </a:r>
          </a:p>
          <a:p>
            <a:r>
              <a:rPr lang="en-GB" dirty="0">
                <a:latin typeface="Comic Sans MS" panose="030F0702030302020204" pitchFamily="66" charset="0"/>
              </a:rPr>
              <a:t>What is 5 times 9?</a:t>
            </a:r>
          </a:p>
          <a:p>
            <a:r>
              <a:rPr lang="en-GB" dirty="0">
                <a:latin typeface="Comic Sans MS" panose="030F0702030302020204" pitchFamily="66" charset="0"/>
              </a:rPr>
              <a:t>What is 60 divided by 10?</a:t>
            </a:r>
          </a:p>
          <a:p>
            <a:r>
              <a:rPr lang="en-GB" dirty="0">
                <a:latin typeface="Comic Sans MS" panose="030F0702030302020204" pitchFamily="66" charset="0"/>
              </a:rPr>
              <a:t>What is 50 shared by 5? </a:t>
            </a:r>
          </a:p>
          <a:p>
            <a:r>
              <a:rPr lang="en-GB" dirty="0">
                <a:latin typeface="Comic Sans MS" panose="030F0702030302020204" pitchFamily="66" charset="0"/>
              </a:rPr>
              <a:t>What are 2 lots of 5? </a:t>
            </a:r>
          </a:p>
        </p:txBody>
      </p:sp>
      <p:graphicFrame>
        <p:nvGraphicFramePr>
          <p:cNvPr id="15" name="Content Placeholder 6">
            <a:extLst>
              <a:ext uri="{FF2B5EF4-FFF2-40B4-BE49-F238E27FC236}">
                <a16:creationId xmlns:a16="http://schemas.microsoft.com/office/drawing/2014/main" id="{E2B1DA94-012C-4717-A2E8-82F94A0FB6C7}"/>
              </a:ext>
            </a:extLst>
          </p:cNvPr>
          <p:cNvGraphicFramePr>
            <a:graphicFrameLocks/>
          </p:cNvGraphicFramePr>
          <p:nvPr>
            <p:extLst/>
          </p:nvPr>
        </p:nvGraphicFramePr>
        <p:xfrm>
          <a:off x="2519853" y="2282653"/>
          <a:ext cx="3390900" cy="2437190"/>
        </p:xfrm>
        <a:graphic>
          <a:graphicData uri="http://schemas.openxmlformats.org/drawingml/2006/table">
            <a:tbl>
              <a:tblPr firstRow="1" bandRow="1">
                <a:tableStyleId>{2D5ABB26-0587-4C30-8999-92F81FD0307C}</a:tableStyleId>
              </a:tblPr>
              <a:tblGrid>
                <a:gridCol w="1695450">
                  <a:extLst>
                    <a:ext uri="{9D8B030D-6E8A-4147-A177-3AD203B41FA5}">
                      <a16:colId xmlns:a16="http://schemas.microsoft.com/office/drawing/2014/main" val="20000"/>
                    </a:ext>
                  </a:extLst>
                </a:gridCol>
                <a:gridCol w="1695450">
                  <a:extLst>
                    <a:ext uri="{9D8B030D-6E8A-4147-A177-3AD203B41FA5}">
                      <a16:colId xmlns:a16="http://schemas.microsoft.com/office/drawing/2014/main" val="20001"/>
                    </a:ext>
                  </a:extLst>
                </a:gridCol>
              </a:tblGrid>
              <a:tr h="2437190">
                <a:tc>
                  <a:txBody>
                    <a:bodyPr/>
                    <a:lstStyle/>
                    <a:p>
                      <a:pPr algn="ctr">
                        <a:lnSpc>
                          <a:spcPct val="115000"/>
                        </a:lnSpc>
                        <a:spcAft>
                          <a:spcPts val="0"/>
                        </a:spcAft>
                      </a:pPr>
                      <a:r>
                        <a:rPr lang="en-GB" sz="1100" dirty="0">
                          <a:effectLst/>
                        </a:rPr>
                        <a:t>10 × 1 = 10</a:t>
                      </a:r>
                    </a:p>
                    <a:p>
                      <a:pPr algn="ctr">
                        <a:lnSpc>
                          <a:spcPct val="115000"/>
                        </a:lnSpc>
                        <a:spcAft>
                          <a:spcPts val="0"/>
                        </a:spcAft>
                      </a:pPr>
                      <a:r>
                        <a:rPr lang="en-GB" sz="1100" dirty="0">
                          <a:effectLst/>
                        </a:rPr>
                        <a:t>10 × 2 = 20</a:t>
                      </a:r>
                    </a:p>
                    <a:p>
                      <a:pPr algn="ctr">
                        <a:lnSpc>
                          <a:spcPct val="115000"/>
                        </a:lnSpc>
                        <a:spcAft>
                          <a:spcPts val="0"/>
                        </a:spcAft>
                      </a:pPr>
                      <a:r>
                        <a:rPr lang="en-GB" sz="1100" dirty="0">
                          <a:effectLst/>
                        </a:rPr>
                        <a:t>10 × 3 = 30</a:t>
                      </a:r>
                    </a:p>
                    <a:p>
                      <a:pPr algn="ctr">
                        <a:lnSpc>
                          <a:spcPct val="115000"/>
                        </a:lnSpc>
                        <a:spcAft>
                          <a:spcPts val="0"/>
                        </a:spcAft>
                      </a:pPr>
                      <a:r>
                        <a:rPr lang="en-GB" sz="1100" dirty="0">
                          <a:effectLst/>
                        </a:rPr>
                        <a:t>10 × 4 = 40</a:t>
                      </a:r>
                    </a:p>
                    <a:p>
                      <a:pPr algn="ctr">
                        <a:lnSpc>
                          <a:spcPct val="115000"/>
                        </a:lnSpc>
                        <a:spcAft>
                          <a:spcPts val="0"/>
                        </a:spcAft>
                      </a:pPr>
                      <a:r>
                        <a:rPr lang="en-GB" sz="1100" dirty="0">
                          <a:effectLst/>
                        </a:rPr>
                        <a:t>10 × 5 = 50</a:t>
                      </a:r>
                    </a:p>
                    <a:p>
                      <a:pPr algn="ctr">
                        <a:lnSpc>
                          <a:spcPct val="115000"/>
                        </a:lnSpc>
                        <a:spcAft>
                          <a:spcPts val="0"/>
                        </a:spcAft>
                      </a:pPr>
                      <a:r>
                        <a:rPr lang="en-GB" sz="1100" dirty="0">
                          <a:effectLst/>
                        </a:rPr>
                        <a:t>10 × 6 = 60</a:t>
                      </a:r>
                    </a:p>
                    <a:p>
                      <a:pPr algn="ctr">
                        <a:lnSpc>
                          <a:spcPct val="115000"/>
                        </a:lnSpc>
                        <a:spcAft>
                          <a:spcPts val="0"/>
                        </a:spcAft>
                      </a:pPr>
                      <a:r>
                        <a:rPr lang="en-GB" sz="1100" dirty="0">
                          <a:effectLst/>
                        </a:rPr>
                        <a:t>10 × 7 = 70</a:t>
                      </a:r>
                    </a:p>
                    <a:p>
                      <a:pPr algn="ctr">
                        <a:lnSpc>
                          <a:spcPct val="115000"/>
                        </a:lnSpc>
                        <a:spcAft>
                          <a:spcPts val="0"/>
                        </a:spcAft>
                      </a:pPr>
                      <a:r>
                        <a:rPr lang="en-GB" sz="1100" dirty="0">
                          <a:effectLst/>
                        </a:rPr>
                        <a:t>10 × 8 = 80</a:t>
                      </a:r>
                    </a:p>
                    <a:p>
                      <a:pPr algn="ctr">
                        <a:lnSpc>
                          <a:spcPct val="115000"/>
                        </a:lnSpc>
                        <a:spcAft>
                          <a:spcPts val="0"/>
                        </a:spcAft>
                      </a:pPr>
                      <a:r>
                        <a:rPr lang="en-GB" sz="1100" dirty="0">
                          <a:effectLst/>
                        </a:rPr>
                        <a:t>10 × 9 = 90</a:t>
                      </a:r>
                    </a:p>
                    <a:p>
                      <a:pPr algn="ctr">
                        <a:lnSpc>
                          <a:spcPct val="115000"/>
                        </a:lnSpc>
                        <a:spcAft>
                          <a:spcPts val="0"/>
                        </a:spcAft>
                      </a:pPr>
                      <a:r>
                        <a:rPr lang="en-GB" sz="1100" dirty="0">
                          <a:effectLst/>
                        </a:rPr>
                        <a:t>10 × 10 = 100</a:t>
                      </a:r>
                    </a:p>
                    <a:p>
                      <a:pPr algn="ctr">
                        <a:lnSpc>
                          <a:spcPct val="115000"/>
                        </a:lnSpc>
                        <a:spcAft>
                          <a:spcPts val="0"/>
                        </a:spcAft>
                      </a:pPr>
                      <a:r>
                        <a:rPr lang="en-GB" sz="1100" dirty="0">
                          <a:effectLst/>
                        </a:rPr>
                        <a:t>10 × 11 = 110</a:t>
                      </a:r>
                    </a:p>
                    <a:p>
                      <a:pPr algn="ctr">
                        <a:lnSpc>
                          <a:spcPct val="115000"/>
                        </a:lnSpc>
                        <a:spcAft>
                          <a:spcPts val="0"/>
                        </a:spcAft>
                      </a:pPr>
                      <a:r>
                        <a:rPr lang="en-GB" sz="1100" dirty="0">
                          <a:effectLst/>
                        </a:rPr>
                        <a:t>10 × 12 = 120</a:t>
                      </a:r>
                      <a:endParaRPr lang="en-GB"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a:effectLst/>
                          <a:latin typeface="Calibri"/>
                          <a:ea typeface="Calibri"/>
                          <a:cs typeface="Times New Roman"/>
                        </a:rPr>
                        <a:t>10 ÷ 10 = 1</a:t>
                      </a:r>
                    </a:p>
                    <a:p>
                      <a:pPr algn="ctr">
                        <a:lnSpc>
                          <a:spcPct val="115000"/>
                        </a:lnSpc>
                        <a:spcAft>
                          <a:spcPts val="0"/>
                        </a:spcAft>
                      </a:pPr>
                      <a:r>
                        <a:rPr lang="en-GB" sz="1100" dirty="0">
                          <a:effectLst/>
                          <a:latin typeface="Calibri"/>
                          <a:ea typeface="Calibri"/>
                          <a:cs typeface="Times New Roman"/>
                        </a:rPr>
                        <a:t>20 ÷ 10 = 2</a:t>
                      </a:r>
                    </a:p>
                    <a:p>
                      <a:pPr algn="ctr">
                        <a:lnSpc>
                          <a:spcPct val="115000"/>
                        </a:lnSpc>
                        <a:spcAft>
                          <a:spcPts val="0"/>
                        </a:spcAft>
                      </a:pPr>
                      <a:r>
                        <a:rPr lang="en-GB" sz="1100" dirty="0">
                          <a:effectLst/>
                          <a:latin typeface="Calibri"/>
                          <a:ea typeface="Calibri"/>
                          <a:cs typeface="Times New Roman"/>
                        </a:rPr>
                        <a:t>30 ÷ 10 = 3</a:t>
                      </a:r>
                    </a:p>
                    <a:p>
                      <a:pPr algn="ctr">
                        <a:lnSpc>
                          <a:spcPct val="115000"/>
                        </a:lnSpc>
                        <a:spcAft>
                          <a:spcPts val="0"/>
                        </a:spcAft>
                      </a:pPr>
                      <a:r>
                        <a:rPr lang="en-GB" sz="1100" dirty="0">
                          <a:effectLst/>
                          <a:latin typeface="Calibri"/>
                          <a:ea typeface="Calibri"/>
                          <a:cs typeface="Times New Roman"/>
                        </a:rPr>
                        <a:t>40 ÷ 10 = 4</a:t>
                      </a:r>
                    </a:p>
                    <a:p>
                      <a:pPr algn="ctr">
                        <a:lnSpc>
                          <a:spcPct val="115000"/>
                        </a:lnSpc>
                        <a:spcAft>
                          <a:spcPts val="0"/>
                        </a:spcAft>
                      </a:pPr>
                      <a:r>
                        <a:rPr lang="en-GB" sz="1100" dirty="0">
                          <a:effectLst/>
                          <a:latin typeface="Calibri"/>
                          <a:ea typeface="Calibri"/>
                          <a:cs typeface="Times New Roman"/>
                        </a:rPr>
                        <a:t>50 ÷ 10 = 5</a:t>
                      </a:r>
                    </a:p>
                    <a:p>
                      <a:pPr algn="ctr">
                        <a:lnSpc>
                          <a:spcPct val="115000"/>
                        </a:lnSpc>
                        <a:spcAft>
                          <a:spcPts val="0"/>
                        </a:spcAft>
                      </a:pPr>
                      <a:r>
                        <a:rPr lang="en-GB" sz="1100" dirty="0">
                          <a:effectLst/>
                          <a:latin typeface="Calibri"/>
                          <a:ea typeface="Calibri"/>
                          <a:cs typeface="Times New Roman"/>
                        </a:rPr>
                        <a:t>60 ÷ 10 = 6</a:t>
                      </a:r>
                    </a:p>
                    <a:p>
                      <a:pPr algn="ctr">
                        <a:lnSpc>
                          <a:spcPct val="115000"/>
                        </a:lnSpc>
                        <a:spcAft>
                          <a:spcPts val="0"/>
                        </a:spcAft>
                      </a:pPr>
                      <a:r>
                        <a:rPr lang="en-GB" sz="1100" dirty="0">
                          <a:effectLst/>
                          <a:latin typeface="Calibri"/>
                          <a:ea typeface="Calibri"/>
                          <a:cs typeface="Times New Roman"/>
                        </a:rPr>
                        <a:t>70 ÷ 10 = 7</a:t>
                      </a:r>
                    </a:p>
                    <a:p>
                      <a:pPr algn="ctr">
                        <a:lnSpc>
                          <a:spcPct val="115000"/>
                        </a:lnSpc>
                        <a:spcAft>
                          <a:spcPts val="0"/>
                        </a:spcAft>
                      </a:pPr>
                      <a:r>
                        <a:rPr lang="en-GB" sz="1100" dirty="0">
                          <a:effectLst/>
                          <a:latin typeface="Calibri"/>
                          <a:ea typeface="Calibri"/>
                          <a:cs typeface="Times New Roman"/>
                        </a:rPr>
                        <a:t>80 ÷ 10 = 8</a:t>
                      </a:r>
                    </a:p>
                    <a:p>
                      <a:pPr algn="ctr">
                        <a:lnSpc>
                          <a:spcPct val="115000"/>
                        </a:lnSpc>
                        <a:spcAft>
                          <a:spcPts val="0"/>
                        </a:spcAft>
                      </a:pPr>
                      <a:r>
                        <a:rPr lang="en-GB" sz="1100" dirty="0">
                          <a:effectLst/>
                          <a:latin typeface="Calibri"/>
                          <a:ea typeface="Calibri"/>
                          <a:cs typeface="Times New Roman"/>
                        </a:rPr>
                        <a:t>90 ÷ 10 = 9</a:t>
                      </a:r>
                    </a:p>
                    <a:p>
                      <a:pPr algn="ctr">
                        <a:lnSpc>
                          <a:spcPct val="115000"/>
                        </a:lnSpc>
                        <a:spcAft>
                          <a:spcPts val="0"/>
                        </a:spcAft>
                      </a:pPr>
                      <a:r>
                        <a:rPr lang="en-GB" sz="1100" dirty="0">
                          <a:effectLst/>
                          <a:latin typeface="Calibri"/>
                          <a:ea typeface="Calibri"/>
                          <a:cs typeface="Times New Roman"/>
                        </a:rPr>
                        <a:t>100 ÷ 10 = 10</a:t>
                      </a:r>
                    </a:p>
                    <a:p>
                      <a:pPr algn="ctr">
                        <a:lnSpc>
                          <a:spcPct val="115000"/>
                        </a:lnSpc>
                        <a:spcAft>
                          <a:spcPts val="0"/>
                        </a:spcAft>
                      </a:pPr>
                      <a:r>
                        <a:rPr lang="en-GB" sz="1100" dirty="0">
                          <a:effectLst/>
                          <a:latin typeface="Calibri"/>
                          <a:ea typeface="Calibri"/>
                          <a:cs typeface="Times New Roman"/>
                        </a:rPr>
                        <a:t>110 ÷ 10 = 11</a:t>
                      </a:r>
                    </a:p>
                    <a:p>
                      <a:pPr algn="ctr">
                        <a:lnSpc>
                          <a:spcPct val="115000"/>
                        </a:lnSpc>
                        <a:spcAft>
                          <a:spcPts val="0"/>
                        </a:spcAft>
                      </a:pPr>
                      <a:r>
                        <a:rPr lang="en-GB" sz="1100" dirty="0">
                          <a:effectLst/>
                          <a:latin typeface="Calibri"/>
                          <a:ea typeface="Calibri"/>
                          <a:cs typeface="Times New Roman"/>
                        </a:rPr>
                        <a:t>120 ÷ 10 = 12</a:t>
                      </a:r>
                    </a:p>
                  </a:txBody>
                  <a:tcPr marL="68580" marR="68580" marT="0" marB="0"/>
                </a:tc>
                <a:extLst>
                  <a:ext uri="{0D108BD9-81ED-4DB2-BD59-A6C34878D82A}">
                    <a16:rowId xmlns:a16="http://schemas.microsoft.com/office/drawing/2014/main" val="10000"/>
                  </a:ext>
                </a:extLst>
              </a:tr>
            </a:tbl>
          </a:graphicData>
        </a:graphic>
      </p:graphicFrame>
      <p:graphicFrame>
        <p:nvGraphicFramePr>
          <p:cNvPr id="16" name="Content Placeholder 6">
            <a:extLst>
              <a:ext uri="{FF2B5EF4-FFF2-40B4-BE49-F238E27FC236}">
                <a16:creationId xmlns:a16="http://schemas.microsoft.com/office/drawing/2014/main" id="{86494E0D-1F3B-4AC5-827B-4A5B46E75B9E}"/>
              </a:ext>
            </a:extLst>
          </p:cNvPr>
          <p:cNvGraphicFramePr>
            <a:graphicFrameLocks/>
          </p:cNvGraphicFramePr>
          <p:nvPr>
            <p:extLst/>
          </p:nvPr>
        </p:nvGraphicFramePr>
        <p:xfrm>
          <a:off x="5341686" y="2299895"/>
          <a:ext cx="3390900" cy="2313432"/>
        </p:xfrm>
        <a:graphic>
          <a:graphicData uri="http://schemas.openxmlformats.org/drawingml/2006/table">
            <a:tbl>
              <a:tblPr firstRow="1" bandRow="1">
                <a:tableStyleId>{2D5ABB26-0587-4C30-8999-92F81FD0307C}</a:tableStyleId>
              </a:tblPr>
              <a:tblGrid>
                <a:gridCol w="1695450">
                  <a:extLst>
                    <a:ext uri="{9D8B030D-6E8A-4147-A177-3AD203B41FA5}">
                      <a16:colId xmlns:a16="http://schemas.microsoft.com/office/drawing/2014/main" val="20000"/>
                    </a:ext>
                  </a:extLst>
                </a:gridCol>
                <a:gridCol w="1695450">
                  <a:extLst>
                    <a:ext uri="{9D8B030D-6E8A-4147-A177-3AD203B41FA5}">
                      <a16:colId xmlns:a16="http://schemas.microsoft.com/office/drawing/2014/main" val="20001"/>
                    </a:ext>
                  </a:extLst>
                </a:gridCol>
              </a:tblGrid>
              <a:tr h="2313432">
                <a:tc>
                  <a:txBody>
                    <a:bodyPr/>
                    <a:lstStyle/>
                    <a:p>
                      <a:pPr algn="ctr">
                        <a:lnSpc>
                          <a:spcPct val="115000"/>
                        </a:lnSpc>
                        <a:spcAft>
                          <a:spcPts val="0"/>
                        </a:spcAft>
                      </a:pPr>
                      <a:r>
                        <a:rPr lang="en-GB" sz="1100" dirty="0">
                          <a:effectLst/>
                        </a:rPr>
                        <a:t>2 × 1 = 2</a:t>
                      </a:r>
                    </a:p>
                    <a:p>
                      <a:pPr algn="ctr">
                        <a:lnSpc>
                          <a:spcPct val="115000"/>
                        </a:lnSpc>
                        <a:spcAft>
                          <a:spcPts val="0"/>
                        </a:spcAft>
                      </a:pPr>
                      <a:r>
                        <a:rPr lang="en-GB" sz="1100" dirty="0">
                          <a:effectLst/>
                        </a:rPr>
                        <a:t>2 × 2 = 4</a:t>
                      </a:r>
                    </a:p>
                    <a:p>
                      <a:pPr algn="ctr">
                        <a:lnSpc>
                          <a:spcPct val="115000"/>
                        </a:lnSpc>
                        <a:spcAft>
                          <a:spcPts val="0"/>
                        </a:spcAft>
                      </a:pPr>
                      <a:r>
                        <a:rPr lang="en-GB" sz="1100" dirty="0">
                          <a:effectLst/>
                        </a:rPr>
                        <a:t>2 × 3 = 6</a:t>
                      </a:r>
                    </a:p>
                    <a:p>
                      <a:pPr algn="ctr">
                        <a:lnSpc>
                          <a:spcPct val="115000"/>
                        </a:lnSpc>
                        <a:spcAft>
                          <a:spcPts val="0"/>
                        </a:spcAft>
                      </a:pPr>
                      <a:r>
                        <a:rPr lang="en-GB" sz="1100" dirty="0">
                          <a:effectLst/>
                        </a:rPr>
                        <a:t>2 × 4 = 8</a:t>
                      </a:r>
                    </a:p>
                    <a:p>
                      <a:pPr algn="ctr">
                        <a:lnSpc>
                          <a:spcPct val="115000"/>
                        </a:lnSpc>
                        <a:spcAft>
                          <a:spcPts val="0"/>
                        </a:spcAft>
                      </a:pPr>
                      <a:r>
                        <a:rPr lang="en-GB" sz="1100" dirty="0">
                          <a:effectLst/>
                        </a:rPr>
                        <a:t>2 × 5 = 10</a:t>
                      </a:r>
                    </a:p>
                    <a:p>
                      <a:pPr algn="ctr">
                        <a:lnSpc>
                          <a:spcPct val="115000"/>
                        </a:lnSpc>
                        <a:spcAft>
                          <a:spcPts val="0"/>
                        </a:spcAft>
                      </a:pPr>
                      <a:r>
                        <a:rPr lang="en-GB" sz="1100" dirty="0">
                          <a:effectLst/>
                        </a:rPr>
                        <a:t>2 × 6 = 12</a:t>
                      </a:r>
                    </a:p>
                    <a:p>
                      <a:pPr algn="ctr">
                        <a:lnSpc>
                          <a:spcPct val="115000"/>
                        </a:lnSpc>
                        <a:spcAft>
                          <a:spcPts val="0"/>
                        </a:spcAft>
                      </a:pPr>
                      <a:r>
                        <a:rPr lang="en-GB" sz="1100" dirty="0">
                          <a:effectLst/>
                        </a:rPr>
                        <a:t>2 × 7 = 14</a:t>
                      </a:r>
                    </a:p>
                    <a:p>
                      <a:pPr algn="ctr">
                        <a:lnSpc>
                          <a:spcPct val="115000"/>
                        </a:lnSpc>
                        <a:spcAft>
                          <a:spcPts val="0"/>
                        </a:spcAft>
                      </a:pPr>
                      <a:r>
                        <a:rPr lang="en-GB" sz="1100" dirty="0">
                          <a:effectLst/>
                        </a:rPr>
                        <a:t>2 × 8 = 16</a:t>
                      </a:r>
                    </a:p>
                    <a:p>
                      <a:pPr algn="ctr">
                        <a:lnSpc>
                          <a:spcPct val="115000"/>
                        </a:lnSpc>
                        <a:spcAft>
                          <a:spcPts val="0"/>
                        </a:spcAft>
                      </a:pPr>
                      <a:r>
                        <a:rPr lang="en-GB" sz="1100" dirty="0">
                          <a:effectLst/>
                        </a:rPr>
                        <a:t>2 × 9 = 18</a:t>
                      </a:r>
                    </a:p>
                    <a:p>
                      <a:pPr algn="ctr">
                        <a:lnSpc>
                          <a:spcPct val="115000"/>
                        </a:lnSpc>
                        <a:spcAft>
                          <a:spcPts val="0"/>
                        </a:spcAft>
                      </a:pPr>
                      <a:r>
                        <a:rPr lang="en-GB" sz="1100" dirty="0">
                          <a:effectLst/>
                        </a:rPr>
                        <a:t>2 × 10 = 20</a:t>
                      </a:r>
                    </a:p>
                    <a:p>
                      <a:pPr algn="ctr">
                        <a:lnSpc>
                          <a:spcPct val="115000"/>
                        </a:lnSpc>
                        <a:spcAft>
                          <a:spcPts val="0"/>
                        </a:spcAft>
                      </a:pPr>
                      <a:r>
                        <a:rPr lang="en-GB" sz="1100" dirty="0">
                          <a:effectLst/>
                        </a:rPr>
                        <a:t>2 × 11 = 22</a:t>
                      </a:r>
                    </a:p>
                    <a:p>
                      <a:pPr algn="ctr">
                        <a:lnSpc>
                          <a:spcPct val="115000"/>
                        </a:lnSpc>
                        <a:spcAft>
                          <a:spcPts val="0"/>
                        </a:spcAft>
                      </a:pPr>
                      <a:r>
                        <a:rPr lang="en-GB" sz="1100" dirty="0">
                          <a:effectLst/>
                        </a:rPr>
                        <a:t>2 × 12 = 24</a:t>
                      </a:r>
                      <a:endParaRPr lang="en-GB"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a:effectLst/>
                        </a:rPr>
                        <a:t>2 ÷ 2 = 1</a:t>
                      </a:r>
                    </a:p>
                    <a:p>
                      <a:pPr algn="ctr">
                        <a:lnSpc>
                          <a:spcPct val="115000"/>
                        </a:lnSpc>
                        <a:spcAft>
                          <a:spcPts val="0"/>
                        </a:spcAft>
                      </a:pPr>
                      <a:r>
                        <a:rPr lang="en-GB" sz="1100" dirty="0">
                          <a:effectLst/>
                        </a:rPr>
                        <a:t>4 ÷ 2 = 2</a:t>
                      </a:r>
                    </a:p>
                    <a:p>
                      <a:pPr algn="ctr">
                        <a:lnSpc>
                          <a:spcPct val="115000"/>
                        </a:lnSpc>
                        <a:spcAft>
                          <a:spcPts val="0"/>
                        </a:spcAft>
                      </a:pPr>
                      <a:r>
                        <a:rPr lang="en-GB" sz="1100" dirty="0">
                          <a:effectLst/>
                        </a:rPr>
                        <a:t>6 ÷ 2 = 3</a:t>
                      </a:r>
                    </a:p>
                    <a:p>
                      <a:pPr algn="ctr">
                        <a:lnSpc>
                          <a:spcPct val="115000"/>
                        </a:lnSpc>
                        <a:spcAft>
                          <a:spcPts val="0"/>
                        </a:spcAft>
                      </a:pPr>
                      <a:r>
                        <a:rPr lang="en-GB" sz="1100" dirty="0">
                          <a:effectLst/>
                        </a:rPr>
                        <a:t>8 ÷ 2 = 4</a:t>
                      </a:r>
                    </a:p>
                    <a:p>
                      <a:pPr algn="ctr">
                        <a:lnSpc>
                          <a:spcPct val="115000"/>
                        </a:lnSpc>
                        <a:spcAft>
                          <a:spcPts val="0"/>
                        </a:spcAft>
                      </a:pPr>
                      <a:r>
                        <a:rPr lang="en-GB" sz="1100" dirty="0">
                          <a:effectLst/>
                        </a:rPr>
                        <a:t>10 ÷ 2 = 5</a:t>
                      </a:r>
                    </a:p>
                    <a:p>
                      <a:pPr algn="ctr">
                        <a:lnSpc>
                          <a:spcPct val="115000"/>
                        </a:lnSpc>
                        <a:spcAft>
                          <a:spcPts val="0"/>
                        </a:spcAft>
                      </a:pPr>
                      <a:r>
                        <a:rPr lang="en-GB" sz="1100" dirty="0">
                          <a:effectLst/>
                        </a:rPr>
                        <a:t>12 ÷ 2 = 6</a:t>
                      </a:r>
                    </a:p>
                    <a:p>
                      <a:pPr algn="ctr">
                        <a:lnSpc>
                          <a:spcPct val="115000"/>
                        </a:lnSpc>
                        <a:spcAft>
                          <a:spcPts val="0"/>
                        </a:spcAft>
                      </a:pPr>
                      <a:r>
                        <a:rPr lang="en-GB" sz="1100" dirty="0">
                          <a:effectLst/>
                        </a:rPr>
                        <a:t>14 ÷ 2 = 7</a:t>
                      </a:r>
                    </a:p>
                    <a:p>
                      <a:pPr algn="ctr">
                        <a:lnSpc>
                          <a:spcPct val="115000"/>
                        </a:lnSpc>
                        <a:spcAft>
                          <a:spcPts val="0"/>
                        </a:spcAft>
                      </a:pPr>
                      <a:r>
                        <a:rPr lang="en-GB" sz="1100" dirty="0">
                          <a:effectLst/>
                        </a:rPr>
                        <a:t>16 ÷ 2 = 8</a:t>
                      </a:r>
                    </a:p>
                    <a:p>
                      <a:pPr algn="ctr">
                        <a:lnSpc>
                          <a:spcPct val="115000"/>
                        </a:lnSpc>
                        <a:spcAft>
                          <a:spcPts val="0"/>
                        </a:spcAft>
                      </a:pPr>
                      <a:r>
                        <a:rPr lang="en-GB" sz="1100" dirty="0">
                          <a:effectLst/>
                        </a:rPr>
                        <a:t>18 ÷ 2 = 9</a:t>
                      </a:r>
                    </a:p>
                    <a:p>
                      <a:pPr algn="ctr">
                        <a:lnSpc>
                          <a:spcPct val="115000"/>
                        </a:lnSpc>
                        <a:spcAft>
                          <a:spcPts val="0"/>
                        </a:spcAft>
                      </a:pPr>
                      <a:r>
                        <a:rPr lang="en-GB" sz="1100" dirty="0">
                          <a:effectLst/>
                        </a:rPr>
                        <a:t>20 ÷ 2 = 10</a:t>
                      </a:r>
                    </a:p>
                    <a:p>
                      <a:pPr algn="ctr">
                        <a:lnSpc>
                          <a:spcPct val="115000"/>
                        </a:lnSpc>
                        <a:spcAft>
                          <a:spcPts val="0"/>
                        </a:spcAft>
                      </a:pPr>
                      <a:r>
                        <a:rPr lang="en-GB" sz="1100" dirty="0">
                          <a:effectLst/>
                        </a:rPr>
                        <a:t>22 ÷ 2 = 11</a:t>
                      </a:r>
                    </a:p>
                    <a:p>
                      <a:pPr algn="ctr">
                        <a:lnSpc>
                          <a:spcPct val="115000"/>
                        </a:lnSpc>
                        <a:spcAft>
                          <a:spcPts val="0"/>
                        </a:spcAft>
                      </a:pPr>
                      <a:r>
                        <a:rPr lang="en-GB" sz="1100" dirty="0">
                          <a:effectLst/>
                        </a:rPr>
                        <a:t>24 ÷ 2 = 12</a:t>
                      </a:r>
                      <a:endParaRPr lang="en-GB"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1255233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595</Words>
  <Application>Microsoft Office PowerPoint</Application>
  <PresentationFormat>Widescreen</PresentationFormat>
  <Paragraphs>88</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Comic Sans MS</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THughes</dc:creator>
  <cp:lastModifiedBy>THughes</cp:lastModifiedBy>
  <cp:revision>5</cp:revision>
  <cp:lastPrinted>2024-04-08T12:07:56Z</cp:lastPrinted>
  <dcterms:created xsi:type="dcterms:W3CDTF">2024-04-08T12:05:14Z</dcterms:created>
  <dcterms:modified xsi:type="dcterms:W3CDTF">2025-06-01T09:41:52Z</dcterms:modified>
</cp:coreProperties>
</file>