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Lst>
  <p:sldSz cx="12192000" cy="6858000"/>
  <p:notesSz cx="9926638" cy="143525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532D0-014C-4491-9A74-97A4237350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4C5CCAC-DBE7-41FE-A7D4-E89A5B89FD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D56C6E3-B442-462D-8419-04E700E3B574}"/>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BDEC4C54-079B-4C54-87C7-5071AFC810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FAF5A1-07F8-428F-AA13-DB3D336235CD}"/>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302740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E44A5-DB7E-48BF-8C6D-EDCDB3B917B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2098D5A-04FE-410E-A830-7B35DB3D5C7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20A705-0793-4E54-8392-88CE4BEE8BC9}"/>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F33C45F4-1878-4A6B-98D8-1E81C8CD4E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B8115-101A-4552-88CF-A39DF4DFE3F8}"/>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3328016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8D7257-59BC-4AE3-8C91-F1B7306598C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94BA933-A5FC-4383-A4F4-90885791EB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277883-4224-482C-ADED-6ED8970A9AB2}"/>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89487976-DABB-4781-98AA-05F6ED1C11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9AD694-AC4F-4978-8953-74C66D716A56}"/>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3423377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B78F7-1EBA-4234-8E00-DD026520BA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05C2655-9BA2-46AF-8B7D-A9E0B1D3EC1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764570-F04C-4AB1-B680-0CF85D651C10}"/>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393E9368-9FD3-46D4-8002-E122E265FE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878AB9-1B87-444A-A8FE-8511EBE94A8D}"/>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251238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7224F-54AB-4EED-A279-2D7F05B01A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355F3CD-6C3E-41C9-AABD-F623388E9E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E1FD792-2164-417D-B913-54C4A48A2976}"/>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3F66293A-D676-4612-90A3-0C3A24700A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7733E0-13C1-45F0-8E33-30F46AA63D64}"/>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1561790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090F7-5747-4E33-AFFD-72745FF88B9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F7DD86-4D3C-4AAB-BF32-B5A0FCEEA5C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9260F89-5DEC-403E-BFF5-1C07A2559D2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3AC34F2-A43B-406A-AA2C-2FD4A2FAF92A}"/>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6" name="Footer Placeholder 5">
            <a:extLst>
              <a:ext uri="{FF2B5EF4-FFF2-40B4-BE49-F238E27FC236}">
                <a16:creationId xmlns:a16="http://schemas.microsoft.com/office/drawing/2014/main" id="{78BAB20F-9205-4B42-8A81-0B612C9B8E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FB92801-B12F-433E-BBB5-805CD1DAA823}"/>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1418318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04588-E433-4598-99F2-AA211C25843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D57E698-9C75-4916-AA35-0222DF5460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6558FAD-5225-44D4-9796-4B82EDDB108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F9801F5-52E3-4D25-8A76-07826F9AD0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BB9C286-BC63-46C3-A7F4-0CDC328672A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B9BAE38-F1D5-4C97-BD2A-AC55D87D206A}"/>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8" name="Footer Placeholder 7">
            <a:extLst>
              <a:ext uri="{FF2B5EF4-FFF2-40B4-BE49-F238E27FC236}">
                <a16:creationId xmlns:a16="http://schemas.microsoft.com/office/drawing/2014/main" id="{94D85EA4-0043-41F4-82B5-C814CBE96A3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0F9EEE-A8B5-4658-8B1A-2FE84D7274B7}"/>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1989374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42F5C-4A10-4EF6-B318-4FAF950B19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549C1FC-8D5D-4023-9A8D-B3926FBB0C82}"/>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4" name="Footer Placeholder 3">
            <a:extLst>
              <a:ext uri="{FF2B5EF4-FFF2-40B4-BE49-F238E27FC236}">
                <a16:creationId xmlns:a16="http://schemas.microsoft.com/office/drawing/2014/main" id="{369E4215-9E60-4AC0-BC5A-83AB6F3EB91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17BD7B-D62E-48BE-BB2F-6C5A19476599}"/>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3165068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C199D0-7A98-4BBA-A5E7-5BC33795DF63}"/>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3" name="Footer Placeholder 2">
            <a:extLst>
              <a:ext uri="{FF2B5EF4-FFF2-40B4-BE49-F238E27FC236}">
                <a16:creationId xmlns:a16="http://schemas.microsoft.com/office/drawing/2014/main" id="{E32347CE-5336-453A-90F6-4B050B51566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0D921EF-E28F-4F82-AEC3-F83659FF9BD5}"/>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212265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879ED-414F-4EBD-823D-36BD2B6532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0C1C08-F161-4376-A4F3-C8F2426752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279AB5F-211A-4232-95CC-0C2E180579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FF9C47-45B5-4F82-8C7C-7174A36EFA2A}"/>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6" name="Footer Placeholder 5">
            <a:extLst>
              <a:ext uri="{FF2B5EF4-FFF2-40B4-BE49-F238E27FC236}">
                <a16:creationId xmlns:a16="http://schemas.microsoft.com/office/drawing/2014/main" id="{99A3E4FB-3C9C-4236-B394-DA658769CC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DDFBD5-2B6A-46F3-854C-BE7937450191}"/>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163411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95E84-F007-48E7-92BF-EF87A2ED32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CC274C-B6D7-4BDA-AC3D-1818D8162D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D1282C3-64CF-4037-9BD9-E0AD625599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B28C255-FACB-48A4-8D2B-71503592F26F}"/>
              </a:ext>
            </a:extLst>
          </p:cNvPr>
          <p:cNvSpPr>
            <a:spLocks noGrp="1"/>
          </p:cNvSpPr>
          <p:nvPr>
            <p:ph type="dt" sz="half" idx="10"/>
          </p:nvPr>
        </p:nvSpPr>
        <p:spPr/>
        <p:txBody>
          <a:bodyPr/>
          <a:lstStyle/>
          <a:p>
            <a:fld id="{4004A779-584C-4C13-8E31-52B50A3C6EF3}" type="datetimeFigureOut">
              <a:rPr lang="en-GB" smtClean="0"/>
              <a:t>01/06/2025</a:t>
            </a:fld>
            <a:endParaRPr lang="en-GB"/>
          </a:p>
        </p:txBody>
      </p:sp>
      <p:sp>
        <p:nvSpPr>
          <p:cNvPr id="6" name="Footer Placeholder 5">
            <a:extLst>
              <a:ext uri="{FF2B5EF4-FFF2-40B4-BE49-F238E27FC236}">
                <a16:creationId xmlns:a16="http://schemas.microsoft.com/office/drawing/2014/main" id="{CC6F1E7E-DF79-4E58-BA82-6FACB6FD14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C7258D-055B-4E11-A1A9-205EE060C8F3}"/>
              </a:ext>
            </a:extLst>
          </p:cNvPr>
          <p:cNvSpPr>
            <a:spLocks noGrp="1"/>
          </p:cNvSpPr>
          <p:nvPr>
            <p:ph type="sldNum" sz="quarter" idx="12"/>
          </p:nvPr>
        </p:nvSpPr>
        <p:spPr/>
        <p:txBody>
          <a:bodyPr/>
          <a:lstStyle/>
          <a:p>
            <a:fld id="{16AE242A-F410-4883-8B0F-95F11CEFF73E}" type="slidenum">
              <a:rPr lang="en-GB" smtClean="0"/>
              <a:t>‹#›</a:t>
            </a:fld>
            <a:endParaRPr lang="en-GB"/>
          </a:p>
        </p:txBody>
      </p:sp>
    </p:spTree>
    <p:extLst>
      <p:ext uri="{BB962C8B-B14F-4D97-AF65-F5344CB8AC3E}">
        <p14:creationId xmlns:p14="http://schemas.microsoft.com/office/powerpoint/2010/main" val="3207321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DF9A38-5DE5-4473-8748-D134947F9C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14DF34-1BB5-4428-A93F-8B652985B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E6F555-FC2B-43ED-AD28-4430F9A34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4A779-584C-4C13-8E31-52B50A3C6EF3}" type="datetimeFigureOut">
              <a:rPr lang="en-GB" smtClean="0"/>
              <a:t>01/06/2025</a:t>
            </a:fld>
            <a:endParaRPr lang="en-GB"/>
          </a:p>
        </p:txBody>
      </p:sp>
      <p:sp>
        <p:nvSpPr>
          <p:cNvPr id="5" name="Footer Placeholder 4">
            <a:extLst>
              <a:ext uri="{FF2B5EF4-FFF2-40B4-BE49-F238E27FC236}">
                <a16:creationId xmlns:a16="http://schemas.microsoft.com/office/drawing/2014/main" id="{62B1B981-B93D-4625-BB26-6EFD96CA16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110986B-1829-4134-AFE2-6D4DCF94E4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AE242A-F410-4883-8B0F-95F11CEFF73E}" type="slidenum">
              <a:rPr lang="en-GB" smtClean="0"/>
              <a:t>‹#›</a:t>
            </a:fld>
            <a:endParaRPr lang="en-GB"/>
          </a:p>
        </p:txBody>
      </p:sp>
    </p:spTree>
    <p:extLst>
      <p:ext uri="{BB962C8B-B14F-4D97-AF65-F5344CB8AC3E}">
        <p14:creationId xmlns:p14="http://schemas.microsoft.com/office/powerpoint/2010/main" val="3539663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tmp"/><Relationship Id="rId3" Type="http://schemas.openxmlformats.org/officeDocument/2006/relationships/image" Target="../media/image2.tmp"/><Relationship Id="rId7" Type="http://schemas.openxmlformats.org/officeDocument/2006/relationships/image" Target="../media/image6.tm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tmp"/><Relationship Id="rId5" Type="http://schemas.openxmlformats.org/officeDocument/2006/relationships/image" Target="../media/image4.tmp"/><Relationship Id="rId10" Type="http://schemas.openxmlformats.org/officeDocument/2006/relationships/image" Target="../media/image9.tmp"/><Relationship Id="rId4" Type="http://schemas.openxmlformats.org/officeDocument/2006/relationships/image" Target="../media/image3.tmp"/><Relationship Id="rId9" Type="http://schemas.openxmlformats.org/officeDocument/2006/relationships/image" Target="../media/image8.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a:spLocks/>
          </p:cNvSpPr>
          <p:nvPr/>
        </p:nvSpPr>
        <p:spPr>
          <a:xfrm>
            <a:off x="1170096" y="3429336"/>
            <a:ext cx="8343180" cy="3024336"/>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ltLang="en-US" b="1" dirty="0"/>
          </a:p>
        </p:txBody>
      </p:sp>
      <p:sp>
        <p:nvSpPr>
          <p:cNvPr id="6" name="TextBox 5"/>
          <p:cNvSpPr txBox="1"/>
          <p:nvPr/>
        </p:nvSpPr>
        <p:spPr>
          <a:xfrm>
            <a:off x="637670" y="635195"/>
            <a:ext cx="3781805" cy="646331"/>
          </a:xfrm>
          <a:prstGeom prst="rect">
            <a:avLst/>
          </a:prstGeom>
          <a:noFill/>
        </p:spPr>
        <p:txBody>
          <a:bodyPr wrap="none" rtlCol="0">
            <a:spAutoFit/>
          </a:bodyPr>
          <a:lstStyle/>
          <a:p>
            <a:r>
              <a:rPr lang="en-GB" dirty="0">
                <a:latin typeface="Comic Sans MS" panose="030F0702030302020204" pitchFamily="66" charset="0"/>
              </a:rPr>
              <a:t>KEY INSTANT RECALL FACTS   </a:t>
            </a:r>
          </a:p>
          <a:p>
            <a:r>
              <a:rPr lang="en-GB" dirty="0">
                <a:latin typeface="Comic Sans MS" panose="030F0702030302020204" pitchFamily="66" charset="0"/>
              </a:rPr>
              <a:t>SUMMER TERM 2   YEAR 3</a:t>
            </a:r>
          </a:p>
        </p:txBody>
      </p:sp>
      <p:sp>
        <p:nvSpPr>
          <p:cNvPr id="7" name="Rounded Rectangle 6"/>
          <p:cNvSpPr/>
          <p:nvPr/>
        </p:nvSpPr>
        <p:spPr>
          <a:xfrm>
            <a:off x="417862" y="405521"/>
            <a:ext cx="4083800" cy="1105681"/>
          </a:xfrm>
          <a:prstGeom prst="roundRect">
            <a:avLst/>
          </a:prstGeom>
          <a:no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9" name="Rounded Rectangle 8"/>
          <p:cNvSpPr/>
          <p:nvPr/>
        </p:nvSpPr>
        <p:spPr>
          <a:xfrm>
            <a:off x="5486294" y="212405"/>
            <a:ext cx="3566072" cy="1926812"/>
          </a:xfrm>
          <a:prstGeom prst="roundRect">
            <a:avLst/>
          </a:prstGeom>
          <a:noFill/>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pic>
        <p:nvPicPr>
          <p:cNvPr id="1026" name="Picture 2" descr="Sledmere and Wetwang CofE Primary Schools (@sledwetfed) | Twit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65616" y="213611"/>
            <a:ext cx="2019656" cy="148949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17862" y="1594262"/>
            <a:ext cx="4958358" cy="646331"/>
          </a:xfrm>
          <a:prstGeom prst="rect">
            <a:avLst/>
          </a:prstGeom>
          <a:noFill/>
        </p:spPr>
        <p:txBody>
          <a:bodyPr wrap="square" rtlCol="0">
            <a:spAutoFit/>
          </a:bodyPr>
          <a:lstStyle/>
          <a:p>
            <a:r>
              <a:rPr lang="en-GB" u="sng" dirty="0">
                <a:latin typeface="Comic Sans MS" panose="030F0702030302020204" pitchFamily="66" charset="0"/>
              </a:rPr>
              <a:t>Revision of the times tables from year 2 and 3</a:t>
            </a:r>
          </a:p>
        </p:txBody>
      </p:sp>
      <p:sp>
        <p:nvSpPr>
          <p:cNvPr id="5" name="TextBox 4"/>
          <p:cNvSpPr txBox="1"/>
          <p:nvPr/>
        </p:nvSpPr>
        <p:spPr>
          <a:xfrm>
            <a:off x="9673398" y="2234636"/>
            <a:ext cx="2373226" cy="1754326"/>
          </a:xfrm>
          <a:prstGeom prst="rect">
            <a:avLst/>
          </a:prstGeom>
          <a:noFill/>
        </p:spPr>
        <p:txBody>
          <a:bodyPr wrap="square" rtlCol="0">
            <a:spAutoFit/>
          </a:bodyPr>
          <a:lstStyle/>
          <a:p>
            <a:r>
              <a:rPr lang="en-GB" sz="1200" dirty="0">
                <a:solidFill>
                  <a:schemeClr val="accent1">
                    <a:lumMod val="75000"/>
                  </a:schemeClr>
                </a:solidFill>
                <a:latin typeface="Comic Sans MS" panose="030F0702030302020204" pitchFamily="66" charset="0"/>
              </a:rPr>
              <a:t>By the end of the half-term, your child should be able to instantly recall these facts. We will be working on these facts in school, but because little and often is essential for instant recall, it would help if they could practise at home.</a:t>
            </a:r>
          </a:p>
        </p:txBody>
      </p:sp>
      <p:sp>
        <p:nvSpPr>
          <p:cNvPr id="14" name="Text Placeholder 12"/>
          <p:cNvSpPr txBox="1">
            <a:spLocks/>
          </p:cNvSpPr>
          <p:nvPr/>
        </p:nvSpPr>
        <p:spPr>
          <a:xfrm>
            <a:off x="366345" y="4760946"/>
            <a:ext cx="10791895" cy="6141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ltLang="en-US" sz="1600" dirty="0">
              <a:latin typeface="Comic Sans MS" panose="030F0702030302020204" pitchFamily="66" charset="0"/>
              <a:ea typeface="Calibri" pitchFamily="34" charset="0"/>
              <a:cs typeface="Times New Roman" pitchFamily="18" charset="0"/>
            </a:endParaRPr>
          </a:p>
          <a:p>
            <a:pPr marL="0" indent="0">
              <a:buNone/>
            </a:pPr>
            <a:endParaRPr lang="en-GB" altLang="en-US" sz="1600" dirty="0">
              <a:latin typeface="Comic Sans MS" panose="030F0702030302020204" pitchFamily="66" charset="0"/>
              <a:ea typeface="Calibri" pitchFamily="34" charset="0"/>
              <a:cs typeface="Times New Roman" pitchFamily="18" charset="0"/>
            </a:endParaRPr>
          </a:p>
          <a:p>
            <a:endParaRPr lang="en-GB" dirty="0"/>
          </a:p>
        </p:txBody>
      </p:sp>
      <p:sp>
        <p:nvSpPr>
          <p:cNvPr id="10" name="Rectangle 9"/>
          <p:cNvSpPr/>
          <p:nvPr/>
        </p:nvSpPr>
        <p:spPr>
          <a:xfrm>
            <a:off x="191965" y="4941504"/>
            <a:ext cx="11808069" cy="1169551"/>
          </a:xfrm>
          <a:prstGeom prst="rect">
            <a:avLst/>
          </a:prstGeom>
        </p:spPr>
        <p:txBody>
          <a:bodyPr wrap="square">
            <a:spAutoFit/>
          </a:bodyPr>
          <a:lstStyle/>
          <a:p>
            <a:pPr lvl="0" eaLnBrk="0" fontAlgn="base" hangingPunct="0">
              <a:spcBef>
                <a:spcPct val="0"/>
              </a:spcBef>
              <a:spcAft>
                <a:spcPct val="0"/>
              </a:spcAft>
              <a:buClrTx/>
              <a:buSzTx/>
            </a:pPr>
            <a:r>
              <a:rPr lang="en-GB" altLang="en-US" sz="1400" u="sng" dirty="0">
                <a:latin typeface="Comic Sans MS" panose="030F0702030302020204" pitchFamily="66" charset="0"/>
                <a:ea typeface="Calibri" pitchFamily="34" charset="0"/>
                <a:cs typeface="Times New Roman" pitchFamily="18" charset="0"/>
              </a:rPr>
              <a:t>Times Table </a:t>
            </a:r>
            <a:r>
              <a:rPr lang="en-GB" altLang="en-US" sz="1400" u="sng" dirty="0" err="1">
                <a:latin typeface="Comic Sans MS" panose="030F0702030302020204" pitchFamily="66" charset="0"/>
                <a:ea typeface="Calibri" pitchFamily="34" charset="0"/>
                <a:cs typeface="Times New Roman" pitchFamily="18" charset="0"/>
              </a:rPr>
              <a:t>Rockstars</a:t>
            </a:r>
            <a:r>
              <a:rPr lang="en-GB" altLang="en-US" sz="1400" u="sng" dirty="0">
                <a:latin typeface="Comic Sans MS" panose="030F0702030302020204" pitchFamily="66" charset="0"/>
                <a:ea typeface="Calibri" pitchFamily="34" charset="0"/>
                <a:cs typeface="Times New Roman" pitchFamily="18" charset="0"/>
              </a:rPr>
              <a:t> </a:t>
            </a:r>
            <a:r>
              <a:rPr lang="en-GB" altLang="en-US" sz="1400" dirty="0">
                <a:latin typeface="Comic Sans MS" panose="030F0702030302020204" pitchFamily="66" charset="0"/>
                <a:ea typeface="Calibri" pitchFamily="34" charset="0"/>
                <a:cs typeface="Times New Roman" pitchFamily="18" charset="0"/>
              </a:rPr>
              <a:t>- Your child should have a Times Table </a:t>
            </a:r>
            <a:r>
              <a:rPr lang="en-GB" altLang="en-US" sz="1400" dirty="0" err="1">
                <a:latin typeface="Comic Sans MS" panose="030F0702030302020204" pitchFamily="66" charset="0"/>
                <a:ea typeface="Calibri" pitchFamily="34" charset="0"/>
                <a:cs typeface="Times New Roman" pitchFamily="18" charset="0"/>
              </a:rPr>
              <a:t>Rockstars</a:t>
            </a:r>
            <a:r>
              <a:rPr lang="en-GB" altLang="en-US" sz="1400" dirty="0">
                <a:latin typeface="Comic Sans MS" panose="030F0702030302020204" pitchFamily="66" charset="0"/>
                <a:ea typeface="Calibri" pitchFamily="34" charset="0"/>
                <a:cs typeface="Times New Roman" pitchFamily="18" charset="0"/>
              </a:rPr>
              <a:t> Login and it should be set to the times table that your child is learning. Spending 10 minutes, 3 x a week will really help to support the learning of times tables.</a:t>
            </a:r>
            <a:endParaRPr lang="en-GB" altLang="en-US" sz="1400" u="sng" dirty="0">
              <a:latin typeface="Comic Sans MS" panose="030F0702030302020204" pitchFamily="66" charset="0"/>
              <a:ea typeface="Calibri" pitchFamily="34" charset="0"/>
              <a:cs typeface="Times New Roman" pitchFamily="18" charset="0"/>
            </a:endParaRPr>
          </a:p>
          <a:p>
            <a:pPr lvl="0" eaLnBrk="0" fontAlgn="base" hangingPunct="0">
              <a:spcBef>
                <a:spcPct val="0"/>
              </a:spcBef>
              <a:spcAft>
                <a:spcPct val="0"/>
              </a:spcAft>
              <a:buClrTx/>
              <a:buSzTx/>
            </a:pPr>
            <a:r>
              <a:rPr lang="en-GB" altLang="en-US" sz="1400" u="sng" dirty="0">
                <a:latin typeface="Comic Sans MS" panose="030F0702030302020204" pitchFamily="66" charset="0"/>
                <a:ea typeface="Calibri" pitchFamily="34" charset="0"/>
                <a:cs typeface="Times New Roman" pitchFamily="18" charset="0"/>
              </a:rPr>
              <a:t>Songs and Chants</a:t>
            </a:r>
            <a:r>
              <a:rPr lang="en-GB" altLang="en-US" sz="1400" dirty="0">
                <a:latin typeface="Comic Sans MS" panose="030F0702030302020204" pitchFamily="66" charset="0"/>
                <a:ea typeface="Calibri" pitchFamily="34" charset="0"/>
                <a:cs typeface="Times New Roman" pitchFamily="18" charset="0"/>
              </a:rPr>
              <a:t> – You can buy Times Tables CDs or find multiplication songs and chants online. If your child creates their own song, this can make the times tables even more memorable.</a:t>
            </a:r>
          </a:p>
          <a:p>
            <a:pPr lvl="0" eaLnBrk="0" fontAlgn="base" hangingPunct="0">
              <a:spcBef>
                <a:spcPct val="0"/>
              </a:spcBef>
              <a:spcAft>
                <a:spcPct val="0"/>
              </a:spcAft>
              <a:buClrTx/>
              <a:buSzTx/>
            </a:pPr>
            <a:endParaRPr lang="en-GB" altLang="en-US" sz="1400" dirty="0">
              <a:latin typeface="Comic Sans MS" panose="030F0702030302020204" pitchFamily="66" charset="0"/>
              <a:ea typeface="Calibri" pitchFamily="34" charset="0"/>
              <a:cs typeface="Times New Roman" pitchFamily="18" charset="0"/>
            </a:endParaRPr>
          </a:p>
        </p:txBody>
      </p:sp>
      <p:sp>
        <p:nvSpPr>
          <p:cNvPr id="2" name="Rectangle 1"/>
          <p:cNvSpPr/>
          <p:nvPr/>
        </p:nvSpPr>
        <p:spPr>
          <a:xfrm>
            <a:off x="5638168" y="264388"/>
            <a:ext cx="6096000" cy="1754326"/>
          </a:xfrm>
          <a:prstGeom prst="rect">
            <a:avLst/>
          </a:prstGeom>
        </p:spPr>
        <p:txBody>
          <a:bodyPr>
            <a:spAutoFit/>
          </a:bodyPr>
          <a:lstStyle/>
          <a:p>
            <a:r>
              <a:rPr lang="en-GB" dirty="0">
                <a:latin typeface="Comic Sans MS" panose="030F0702030302020204" pitchFamily="66" charset="0"/>
              </a:rPr>
              <a:t>Key Vocabulary</a:t>
            </a:r>
          </a:p>
          <a:p>
            <a:r>
              <a:rPr lang="en-GB" dirty="0">
                <a:latin typeface="Comic Sans MS" panose="030F0702030302020204" pitchFamily="66" charset="0"/>
              </a:rPr>
              <a:t>What is 2 multiplied by 7?</a:t>
            </a:r>
          </a:p>
          <a:p>
            <a:r>
              <a:rPr lang="en-GB" dirty="0">
                <a:latin typeface="Comic Sans MS" panose="030F0702030302020204" pitchFamily="66" charset="0"/>
              </a:rPr>
              <a:t>What is 5 times 6?</a:t>
            </a:r>
          </a:p>
          <a:p>
            <a:r>
              <a:rPr lang="en-GB" dirty="0">
                <a:latin typeface="Comic Sans MS" panose="030F0702030302020204" pitchFamily="66" charset="0"/>
              </a:rPr>
              <a:t>What is 80 divided by 10?</a:t>
            </a:r>
          </a:p>
          <a:p>
            <a:r>
              <a:rPr lang="en-GB" dirty="0">
                <a:latin typeface="Comic Sans MS" panose="030F0702030302020204" pitchFamily="66" charset="0"/>
              </a:rPr>
              <a:t>What is 40 shared by 5? </a:t>
            </a:r>
          </a:p>
          <a:p>
            <a:r>
              <a:rPr lang="en-GB" dirty="0">
                <a:latin typeface="Comic Sans MS" panose="030F0702030302020204" pitchFamily="66" charset="0"/>
              </a:rPr>
              <a:t>What are 2 lots of 9? </a:t>
            </a:r>
          </a:p>
        </p:txBody>
      </p:sp>
      <p:graphicFrame>
        <p:nvGraphicFramePr>
          <p:cNvPr id="17" name="Content Placeholder 6"/>
          <p:cNvGraphicFramePr>
            <a:graphicFrameLocks/>
          </p:cNvGraphicFramePr>
          <p:nvPr>
            <p:extLst/>
          </p:nvPr>
        </p:nvGraphicFramePr>
        <p:xfrm>
          <a:off x="2794285" y="2440692"/>
          <a:ext cx="3390900" cy="2313432"/>
        </p:xfrm>
        <a:graphic>
          <a:graphicData uri="http://schemas.openxmlformats.org/drawingml/2006/table">
            <a:tbl>
              <a:tblPr firstRow="1" bandRow="1">
                <a:tableStyleId>{2D5ABB26-0587-4C30-8999-92F81FD0307C}</a:tableStyleId>
              </a:tblPr>
              <a:tblGrid>
                <a:gridCol w="1695450">
                  <a:extLst>
                    <a:ext uri="{9D8B030D-6E8A-4147-A177-3AD203B41FA5}">
                      <a16:colId xmlns:a16="http://schemas.microsoft.com/office/drawing/2014/main" val="20000"/>
                    </a:ext>
                  </a:extLst>
                </a:gridCol>
                <a:gridCol w="1695450">
                  <a:extLst>
                    <a:ext uri="{9D8B030D-6E8A-4147-A177-3AD203B41FA5}">
                      <a16:colId xmlns:a16="http://schemas.microsoft.com/office/drawing/2014/main" val="20001"/>
                    </a:ext>
                  </a:extLst>
                </a:gridCol>
              </a:tblGrid>
              <a:tr h="2313432">
                <a:tc>
                  <a:txBody>
                    <a:bodyPr/>
                    <a:lstStyle/>
                    <a:p>
                      <a:endParaRPr lang="en-GB"/>
                    </a:p>
                  </a:txBody>
                  <a:tcPr marL="68580" marR="68580" marT="0" marB="0"/>
                </a:tc>
                <a:tc>
                  <a:txBody>
                    <a:bodyPr/>
                    <a:lstStyle/>
                    <a:p>
                      <a:endParaRPr lang="en-GB" dirty="0"/>
                    </a:p>
                  </a:txBody>
                  <a:tcPr marL="68580" marR="68580" marT="0" marB="0"/>
                </a:tc>
                <a:extLst>
                  <a:ext uri="{0D108BD9-81ED-4DB2-BD59-A6C34878D82A}">
                    <a16:rowId xmlns:a16="http://schemas.microsoft.com/office/drawing/2014/main" val="10000"/>
                  </a:ext>
                </a:extLst>
              </a:tr>
            </a:tbl>
          </a:graphicData>
        </a:graphic>
      </p:graphicFrame>
      <p:pic>
        <p:nvPicPr>
          <p:cNvPr id="11" name="Picture 10">
            <a:extLst>
              <a:ext uri="{FF2B5EF4-FFF2-40B4-BE49-F238E27FC236}">
                <a16:creationId xmlns:a16="http://schemas.microsoft.com/office/drawing/2014/main" id="{E0CE946D-9F5E-4397-A993-852F6CA7C4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555" y="2323653"/>
            <a:ext cx="1068552" cy="2207617"/>
          </a:xfrm>
          <a:prstGeom prst="rect">
            <a:avLst/>
          </a:prstGeom>
        </p:spPr>
      </p:pic>
      <p:pic>
        <p:nvPicPr>
          <p:cNvPr id="13" name="Picture 12">
            <a:extLst>
              <a:ext uri="{FF2B5EF4-FFF2-40B4-BE49-F238E27FC236}">
                <a16:creationId xmlns:a16="http://schemas.microsoft.com/office/drawing/2014/main" id="{191DC35F-44D3-44B9-8725-12694FD2DD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5825" y="2300141"/>
            <a:ext cx="1068553" cy="2202862"/>
          </a:xfrm>
          <a:prstGeom prst="rect">
            <a:avLst/>
          </a:prstGeom>
        </p:spPr>
      </p:pic>
      <p:pic>
        <p:nvPicPr>
          <p:cNvPr id="19" name="Picture 18">
            <a:extLst>
              <a:ext uri="{FF2B5EF4-FFF2-40B4-BE49-F238E27FC236}">
                <a16:creationId xmlns:a16="http://schemas.microsoft.com/office/drawing/2014/main" id="{0C710C68-2B4E-4377-81BB-55B3E434B5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00436" y="2270170"/>
            <a:ext cx="1071952" cy="2202862"/>
          </a:xfrm>
          <a:prstGeom prst="rect">
            <a:avLst/>
          </a:prstGeom>
        </p:spPr>
      </p:pic>
      <p:pic>
        <p:nvPicPr>
          <p:cNvPr id="21" name="Picture 20">
            <a:extLst>
              <a:ext uri="{FF2B5EF4-FFF2-40B4-BE49-F238E27FC236}">
                <a16:creationId xmlns:a16="http://schemas.microsoft.com/office/drawing/2014/main" id="{B6688894-34C6-4F98-BF87-43405E8D9D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44565" y="2283186"/>
            <a:ext cx="1071952" cy="2187658"/>
          </a:xfrm>
          <a:prstGeom prst="rect">
            <a:avLst/>
          </a:prstGeom>
        </p:spPr>
      </p:pic>
      <p:pic>
        <p:nvPicPr>
          <p:cNvPr id="23" name="Picture 22">
            <a:extLst>
              <a:ext uri="{FF2B5EF4-FFF2-40B4-BE49-F238E27FC236}">
                <a16:creationId xmlns:a16="http://schemas.microsoft.com/office/drawing/2014/main" id="{A5C525F6-0070-452F-879B-E1F8F8FA30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05224" y="2276658"/>
            <a:ext cx="993037" cy="2201232"/>
          </a:xfrm>
          <a:prstGeom prst="rect">
            <a:avLst/>
          </a:prstGeom>
        </p:spPr>
      </p:pic>
      <p:pic>
        <p:nvPicPr>
          <p:cNvPr id="25" name="Picture 24">
            <a:extLst>
              <a:ext uri="{FF2B5EF4-FFF2-40B4-BE49-F238E27FC236}">
                <a16:creationId xmlns:a16="http://schemas.microsoft.com/office/drawing/2014/main" id="{F5F83D16-8B21-4FBE-8EC9-DAD94E7CE6C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60793" y="2246218"/>
            <a:ext cx="1028143" cy="2225821"/>
          </a:xfrm>
          <a:prstGeom prst="rect">
            <a:avLst/>
          </a:prstGeom>
        </p:spPr>
      </p:pic>
      <p:pic>
        <p:nvPicPr>
          <p:cNvPr id="27" name="Picture 26">
            <a:extLst>
              <a:ext uri="{FF2B5EF4-FFF2-40B4-BE49-F238E27FC236}">
                <a16:creationId xmlns:a16="http://schemas.microsoft.com/office/drawing/2014/main" id="{85819228-9684-427D-A3A2-7C07B28332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70170" y="2234636"/>
            <a:ext cx="1084524" cy="2236132"/>
          </a:xfrm>
          <a:prstGeom prst="rect">
            <a:avLst/>
          </a:prstGeom>
        </p:spPr>
      </p:pic>
      <p:pic>
        <p:nvPicPr>
          <p:cNvPr id="29" name="Picture 28">
            <a:extLst>
              <a:ext uri="{FF2B5EF4-FFF2-40B4-BE49-F238E27FC236}">
                <a16:creationId xmlns:a16="http://schemas.microsoft.com/office/drawing/2014/main" id="{B8772AE6-3C62-4D7C-9147-44B5CFCCC8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232191" y="2270169"/>
            <a:ext cx="1028143" cy="2207803"/>
          </a:xfrm>
          <a:prstGeom prst="rect">
            <a:avLst/>
          </a:prstGeom>
        </p:spPr>
      </p:pic>
    </p:spTree>
    <p:extLst>
      <p:ext uri="{BB962C8B-B14F-4D97-AF65-F5344CB8AC3E}">
        <p14:creationId xmlns:p14="http://schemas.microsoft.com/office/powerpoint/2010/main" val="2402141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187</Words>
  <Application>Microsoft Office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Comic Sans MS</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THughes</dc:creator>
  <cp:lastModifiedBy>THughes</cp:lastModifiedBy>
  <cp:revision>4</cp:revision>
  <cp:lastPrinted>2024-04-08T12:07:56Z</cp:lastPrinted>
  <dcterms:created xsi:type="dcterms:W3CDTF">2024-04-08T12:05:14Z</dcterms:created>
  <dcterms:modified xsi:type="dcterms:W3CDTF">2025-06-01T09:41:22Z</dcterms:modified>
</cp:coreProperties>
</file>